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6" r:id="rId5"/>
    <p:sldId id="257" r:id="rId6"/>
    <p:sldId id="258" r:id="rId7"/>
    <p:sldId id="259" r:id="rId8"/>
    <p:sldId id="270" r:id="rId9"/>
    <p:sldId id="271" r:id="rId10"/>
    <p:sldId id="261" r:id="rId11"/>
    <p:sldId id="262" r:id="rId12"/>
    <p:sldId id="263" r:id="rId13"/>
    <p:sldId id="264" r:id="rId14"/>
    <p:sldId id="265" r:id="rId15"/>
    <p:sldId id="27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5669"/>
    <a:srgbClr val="F06A75"/>
    <a:srgbClr val="79D9BE"/>
    <a:srgbClr val="0F2F56"/>
    <a:srgbClr val="F2F2F2"/>
    <a:srgbClr val="103159"/>
    <a:srgbClr val="153A67"/>
    <a:srgbClr val="1B44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5D760F-1E1D-4350-97D5-5089FA15986A}" v="7" dt="2022-12-09T10:59:39.8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85" autoAdjust="0"/>
  </p:normalViewPr>
  <p:slideViewPr>
    <p:cSldViewPr snapToGrid="0">
      <p:cViewPr varScale="1">
        <p:scale>
          <a:sx n="109" d="100"/>
          <a:sy n="109" d="100"/>
        </p:scale>
        <p:origin x="6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stina Gestautaite" userId="9d981285-0619-46dd-a749-132ae12d9567" providerId="ADAL" clId="{215D760F-1E1D-4350-97D5-5089FA15986A}"/>
    <pc:docChg chg="undo custSel addSld delSld modSld">
      <pc:chgData name="Justina Gestautaite" userId="9d981285-0619-46dd-a749-132ae12d9567" providerId="ADAL" clId="{215D760F-1E1D-4350-97D5-5089FA15986A}" dt="2022-12-09T11:00:04.678" v="55" actId="14100"/>
      <pc:docMkLst>
        <pc:docMk/>
      </pc:docMkLst>
      <pc:sldChg chg="modSp mod">
        <pc:chgData name="Justina Gestautaite" userId="9d981285-0619-46dd-a749-132ae12d9567" providerId="ADAL" clId="{215D760F-1E1D-4350-97D5-5089FA15986A}" dt="2022-12-09T10:45:03.648" v="1" actId="1076"/>
        <pc:sldMkLst>
          <pc:docMk/>
          <pc:sldMk cId="2765538484" sldId="259"/>
        </pc:sldMkLst>
        <pc:spChg chg="mod">
          <ac:chgData name="Justina Gestautaite" userId="9d981285-0619-46dd-a749-132ae12d9567" providerId="ADAL" clId="{215D760F-1E1D-4350-97D5-5089FA15986A}" dt="2022-12-09T10:45:03.648" v="1" actId="1076"/>
          <ac:spMkLst>
            <pc:docMk/>
            <pc:sldMk cId="2765538484" sldId="259"/>
            <ac:spMk id="8" creationId="{8E8CA5FB-A4F0-4D28-897E-1AFD098E6B97}"/>
          </ac:spMkLst>
        </pc:spChg>
      </pc:sldChg>
      <pc:sldChg chg="modSp mod setBg">
        <pc:chgData name="Justina Gestautaite" userId="9d981285-0619-46dd-a749-132ae12d9567" providerId="ADAL" clId="{215D760F-1E1D-4350-97D5-5089FA15986A}" dt="2022-12-09T10:56:45.332" v="30" actId="207"/>
        <pc:sldMkLst>
          <pc:docMk/>
          <pc:sldMk cId="3580674832" sldId="265"/>
        </pc:sldMkLst>
        <pc:spChg chg="mod">
          <ac:chgData name="Justina Gestautaite" userId="9d981285-0619-46dd-a749-132ae12d9567" providerId="ADAL" clId="{215D760F-1E1D-4350-97D5-5089FA15986A}" dt="2022-12-09T10:56:30.584" v="24" actId="207"/>
          <ac:spMkLst>
            <pc:docMk/>
            <pc:sldMk cId="3580674832" sldId="265"/>
            <ac:spMk id="4" creationId="{EB7D5FA1-CA99-4449-9514-626EEB4ECD79}"/>
          </ac:spMkLst>
        </pc:spChg>
        <pc:spChg chg="mod">
          <ac:chgData name="Justina Gestautaite" userId="9d981285-0619-46dd-a749-132ae12d9567" providerId="ADAL" clId="{215D760F-1E1D-4350-97D5-5089FA15986A}" dt="2022-12-09T10:56:19.931" v="23" actId="207"/>
          <ac:spMkLst>
            <pc:docMk/>
            <pc:sldMk cId="3580674832" sldId="265"/>
            <ac:spMk id="5" creationId="{4648B92B-4330-49F4-933C-A48645E69E4D}"/>
          </ac:spMkLst>
        </pc:spChg>
        <pc:spChg chg="mod">
          <ac:chgData name="Justina Gestautaite" userId="9d981285-0619-46dd-a749-132ae12d9567" providerId="ADAL" clId="{215D760F-1E1D-4350-97D5-5089FA15986A}" dt="2022-12-09T10:46:37.181" v="13" actId="1076"/>
          <ac:spMkLst>
            <pc:docMk/>
            <pc:sldMk cId="3580674832" sldId="265"/>
            <ac:spMk id="6" creationId="{C5BF9366-EFBC-4AE3-83AB-4BD5DEE8B7BD}"/>
          </ac:spMkLst>
        </pc:spChg>
        <pc:spChg chg="mod">
          <ac:chgData name="Justina Gestautaite" userId="9d981285-0619-46dd-a749-132ae12d9567" providerId="ADAL" clId="{215D760F-1E1D-4350-97D5-5089FA15986A}" dt="2022-12-09T10:46:41.566" v="15" actId="1076"/>
          <ac:spMkLst>
            <pc:docMk/>
            <pc:sldMk cId="3580674832" sldId="265"/>
            <ac:spMk id="7" creationId="{5DD370FC-B03F-407E-9D3D-7B2647E64260}"/>
          </ac:spMkLst>
        </pc:spChg>
        <pc:spChg chg="mod">
          <ac:chgData name="Justina Gestautaite" userId="9d981285-0619-46dd-a749-132ae12d9567" providerId="ADAL" clId="{215D760F-1E1D-4350-97D5-5089FA15986A}" dt="2022-12-09T10:56:42.742" v="29" actId="207"/>
          <ac:spMkLst>
            <pc:docMk/>
            <pc:sldMk cId="3580674832" sldId="265"/>
            <ac:spMk id="8" creationId="{4509F5E2-1F8B-4CFE-AFB4-BC24EC9685FD}"/>
          </ac:spMkLst>
        </pc:spChg>
        <pc:spChg chg="mod">
          <ac:chgData name="Justina Gestautaite" userId="9d981285-0619-46dd-a749-132ae12d9567" providerId="ADAL" clId="{215D760F-1E1D-4350-97D5-5089FA15986A}" dt="2022-12-09T10:56:37.411" v="27" actId="207"/>
          <ac:spMkLst>
            <pc:docMk/>
            <pc:sldMk cId="3580674832" sldId="265"/>
            <ac:spMk id="9" creationId="{6A3E6933-8193-46DF-9513-949AC80DFBE0}"/>
          </ac:spMkLst>
        </pc:spChg>
        <pc:spChg chg="mod">
          <ac:chgData name="Justina Gestautaite" userId="9d981285-0619-46dd-a749-132ae12d9567" providerId="ADAL" clId="{215D760F-1E1D-4350-97D5-5089FA15986A}" dt="2022-12-09T10:46:43.770" v="16" actId="1076"/>
          <ac:spMkLst>
            <pc:docMk/>
            <pc:sldMk cId="3580674832" sldId="265"/>
            <ac:spMk id="10" creationId="{E91EF07D-623E-43FB-88B7-A21146A339D8}"/>
          </ac:spMkLst>
        </pc:spChg>
        <pc:spChg chg="mod">
          <ac:chgData name="Justina Gestautaite" userId="9d981285-0619-46dd-a749-132ae12d9567" providerId="ADAL" clId="{215D760F-1E1D-4350-97D5-5089FA15986A}" dt="2022-12-09T10:46:45.673" v="17" actId="1076"/>
          <ac:spMkLst>
            <pc:docMk/>
            <pc:sldMk cId="3580674832" sldId="265"/>
            <ac:spMk id="11" creationId="{56DF8633-6D4B-4C68-B430-C065CA452D4A}"/>
          </ac:spMkLst>
        </pc:spChg>
        <pc:spChg chg="mod">
          <ac:chgData name="Justina Gestautaite" userId="9d981285-0619-46dd-a749-132ae12d9567" providerId="ADAL" clId="{215D760F-1E1D-4350-97D5-5089FA15986A}" dt="2022-12-09T10:56:45.332" v="30" actId="207"/>
          <ac:spMkLst>
            <pc:docMk/>
            <pc:sldMk cId="3580674832" sldId="265"/>
            <ac:spMk id="12" creationId="{53BABF30-063B-4EF6-A01A-60918FDDA6CA}"/>
          </ac:spMkLst>
        </pc:spChg>
        <pc:spChg chg="mod">
          <ac:chgData name="Justina Gestautaite" userId="9d981285-0619-46dd-a749-132ae12d9567" providerId="ADAL" clId="{215D760F-1E1D-4350-97D5-5089FA15986A}" dt="2022-12-09T10:56:40.308" v="28" actId="207"/>
          <ac:spMkLst>
            <pc:docMk/>
            <pc:sldMk cId="3580674832" sldId="265"/>
            <ac:spMk id="13" creationId="{3E7AEEC2-8704-45A5-BE7E-7426C2EB3A54}"/>
          </ac:spMkLst>
        </pc:spChg>
        <pc:spChg chg="mod">
          <ac:chgData name="Justina Gestautaite" userId="9d981285-0619-46dd-a749-132ae12d9567" providerId="ADAL" clId="{215D760F-1E1D-4350-97D5-5089FA15986A}" dt="2022-12-09T10:46:49.235" v="18" actId="1076"/>
          <ac:spMkLst>
            <pc:docMk/>
            <pc:sldMk cId="3580674832" sldId="265"/>
            <ac:spMk id="14" creationId="{355140BE-D500-409A-AA1B-019493BC9611}"/>
          </ac:spMkLst>
        </pc:spChg>
      </pc:sldChg>
      <pc:sldChg chg="delSp modSp del mod setBg">
        <pc:chgData name="Justina Gestautaite" userId="9d981285-0619-46dd-a749-132ae12d9567" providerId="ADAL" clId="{215D760F-1E1D-4350-97D5-5089FA15986A}" dt="2022-12-09T10:59:36.450" v="37" actId="47"/>
        <pc:sldMkLst>
          <pc:docMk/>
          <pc:sldMk cId="2224059683" sldId="266"/>
        </pc:sldMkLst>
        <pc:spChg chg="mod">
          <ac:chgData name="Justina Gestautaite" userId="9d981285-0619-46dd-a749-132ae12d9567" providerId="ADAL" clId="{215D760F-1E1D-4350-97D5-5089FA15986A}" dt="2022-12-09T10:59:13.903" v="33" actId="2711"/>
          <ac:spMkLst>
            <pc:docMk/>
            <pc:sldMk cId="2224059683" sldId="266"/>
            <ac:spMk id="2" creationId="{F4F807E7-3312-41A2-89C0-EBBAD04D35EA}"/>
          </ac:spMkLst>
        </pc:spChg>
        <pc:spChg chg="mod">
          <ac:chgData name="Justina Gestautaite" userId="9d981285-0619-46dd-a749-132ae12d9567" providerId="ADAL" clId="{215D760F-1E1D-4350-97D5-5089FA15986A}" dt="2022-12-09T10:59:25.519" v="35" actId="12"/>
          <ac:spMkLst>
            <pc:docMk/>
            <pc:sldMk cId="2224059683" sldId="266"/>
            <ac:spMk id="3" creationId="{7FED9013-1AE7-48F0-AF88-0CF38FD38A8C}"/>
          </ac:spMkLst>
        </pc:spChg>
        <pc:spChg chg="del">
          <ac:chgData name="Justina Gestautaite" userId="9d981285-0619-46dd-a749-132ae12d9567" providerId="ADAL" clId="{215D760F-1E1D-4350-97D5-5089FA15986A}" dt="2022-12-09T10:59:07.439" v="31" actId="478"/>
          <ac:spMkLst>
            <pc:docMk/>
            <pc:sldMk cId="2224059683" sldId="266"/>
            <ac:spMk id="4" creationId="{CC1A7F41-1402-497E-A989-5DFF8D3B54C3}"/>
          </ac:spMkLst>
        </pc:spChg>
      </pc:sldChg>
      <pc:sldChg chg="modSp mod">
        <pc:chgData name="Justina Gestautaite" userId="9d981285-0619-46dd-a749-132ae12d9567" providerId="ADAL" clId="{215D760F-1E1D-4350-97D5-5089FA15986A}" dt="2022-12-09T10:45:19.734" v="2" actId="207"/>
        <pc:sldMkLst>
          <pc:docMk/>
          <pc:sldMk cId="2237491211" sldId="271"/>
        </pc:sldMkLst>
        <pc:spChg chg="mod">
          <ac:chgData name="Justina Gestautaite" userId="9d981285-0619-46dd-a749-132ae12d9567" providerId="ADAL" clId="{215D760F-1E1D-4350-97D5-5089FA15986A}" dt="2022-12-09T10:45:19.734" v="2" actId="207"/>
          <ac:spMkLst>
            <pc:docMk/>
            <pc:sldMk cId="2237491211" sldId="271"/>
            <ac:spMk id="20" creationId="{DA00DC77-0E61-69A4-7AF8-B509CFEE4EDB}"/>
          </ac:spMkLst>
        </pc:spChg>
      </pc:sldChg>
      <pc:sldChg chg="addSp delSp modSp new mod">
        <pc:chgData name="Justina Gestautaite" userId="9d981285-0619-46dd-a749-132ae12d9567" providerId="ADAL" clId="{215D760F-1E1D-4350-97D5-5089FA15986A}" dt="2022-12-09T11:00:04.678" v="55" actId="14100"/>
        <pc:sldMkLst>
          <pc:docMk/>
          <pc:sldMk cId="143609988" sldId="272"/>
        </pc:sldMkLst>
        <pc:spChg chg="del">
          <ac:chgData name="Justina Gestautaite" userId="9d981285-0619-46dd-a749-132ae12d9567" providerId="ADAL" clId="{215D760F-1E1D-4350-97D5-5089FA15986A}" dt="2022-12-09T10:59:39.179" v="39" actId="478"/>
          <ac:spMkLst>
            <pc:docMk/>
            <pc:sldMk cId="143609988" sldId="272"/>
            <ac:spMk id="2" creationId="{F46E32C3-5EBA-DA17-1B39-00DBC990C12A}"/>
          </ac:spMkLst>
        </pc:spChg>
        <pc:spChg chg="del">
          <ac:chgData name="Justina Gestautaite" userId="9d981285-0619-46dd-a749-132ae12d9567" providerId="ADAL" clId="{215D760F-1E1D-4350-97D5-5089FA15986A}" dt="2022-12-09T10:59:38.323" v="38" actId="478"/>
          <ac:spMkLst>
            <pc:docMk/>
            <pc:sldMk cId="143609988" sldId="272"/>
            <ac:spMk id="3" creationId="{5E6E573C-E9FC-5BCC-0600-548B7CD5B709}"/>
          </ac:spMkLst>
        </pc:spChg>
        <pc:spChg chg="add mod">
          <ac:chgData name="Justina Gestautaite" userId="9d981285-0619-46dd-a749-132ae12d9567" providerId="ADAL" clId="{215D760F-1E1D-4350-97D5-5089FA15986A}" dt="2022-12-09T11:00:04.439" v="54" actId="1076"/>
          <ac:spMkLst>
            <pc:docMk/>
            <pc:sldMk cId="143609988" sldId="272"/>
            <ac:spMk id="4" creationId="{230A3897-F878-8B72-9E3A-2865E083764E}"/>
          </ac:spMkLst>
        </pc:spChg>
        <pc:spChg chg="add mod">
          <ac:chgData name="Justina Gestautaite" userId="9d981285-0619-46dd-a749-132ae12d9567" providerId="ADAL" clId="{215D760F-1E1D-4350-97D5-5089FA15986A}" dt="2022-12-09T11:00:04.678" v="55" actId="14100"/>
          <ac:spMkLst>
            <pc:docMk/>
            <pc:sldMk cId="143609988" sldId="272"/>
            <ac:spMk id="5" creationId="{E8FCEC3E-AF42-93BF-7A2B-20D843010B5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1F5AB3-91C3-4479-99E7-9FEC90B402E8}" type="datetimeFigureOut">
              <a:rPr lang="en-DK" smtClean="0"/>
              <a:t>12/09/2022</a:t>
            </a:fld>
            <a:endParaRPr lang="en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6A040-B0E1-4B62-8A96-69B9402EFD26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606704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6A040-B0E1-4B62-8A96-69B9402EFD26}" type="slidenum">
              <a:rPr lang="en-DK" smtClean="0"/>
              <a:t>11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791401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rgbClr val="0F2F56"/>
                </a:solidFill>
                <a:latin typeface="+mn-lt"/>
              </a:defRPr>
            </a:lvl1pPr>
          </a:lstStyle>
          <a:p>
            <a:r>
              <a:rPr lang="da-DK" dirty="0"/>
              <a:t>Klik for at redigere i master</a:t>
            </a:r>
            <a:endParaRPr lang="en-US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F2F5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/>
              <a:t>Klik for at redigere i master</a:t>
            </a:r>
            <a:endParaRPr lang="en-US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2022-12-09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660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2022-12-09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00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2022-12-09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93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2022-12-09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12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da-DK" dirty="0"/>
              <a:t>Klik for at redigere i master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US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2022-12-09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976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>
                <a:latin typeface="+mn-lt"/>
              </a:defRPr>
            </a:lvl1pPr>
          </a:lstStyle>
          <a:p>
            <a:r>
              <a:rPr lang="da-DK" dirty="0"/>
              <a:t>Klik for at redigere i master</a:t>
            </a:r>
            <a:endParaRPr lang="en-US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2022-12-09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714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Afsnitsoverskrif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>
                <a:latin typeface="+mn-lt"/>
              </a:defRPr>
            </a:lvl1pPr>
          </a:lstStyle>
          <a:p>
            <a:r>
              <a:rPr lang="da-DK" dirty="0"/>
              <a:t>Klik for at redigere i master</a:t>
            </a:r>
            <a:endParaRPr lang="en-US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2022-12-09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7A4C2292-6DD2-ABE0-05C3-F8E17046C6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0874" y="189739"/>
            <a:ext cx="1140657" cy="170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4891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0F2F56"/>
                </a:solidFill>
              </a:defRPr>
            </a:lvl1pPr>
          </a:lstStyle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US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2022-12-09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96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US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US" dirty="0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2022-12-09</a:t>
            </a:fld>
            <a:endParaRPr lang="en-US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149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Klik for at redigere i master</a:t>
            </a:r>
            <a:endParaRPr lang="en-US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2022-12-09</a:t>
            </a:fld>
            <a:endParaRPr lang="en-US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749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2022-12-09</a:t>
            </a:fld>
            <a:endParaRPr lang="en-US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010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dirty="0"/>
              <a:t>Klik for at redigere i master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E9C44-9DAE-47EA-BF7B-527501938C3F}" type="datetimeFigureOut">
              <a:rPr lang="en-US" smtClean="0"/>
              <a:t>2022-12-09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C2E3-A69C-4D5E-9D0D-9F10D106B0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532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i master</a:t>
            </a:r>
            <a:endParaRPr lang="en-US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  <a:endParaRPr lang="en-US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E9C44-9DAE-47EA-BF7B-527501938C3F}" type="datetimeFigureOut">
              <a:rPr lang="en-US" smtClean="0"/>
              <a:t>2022-12-09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FC2E3-A69C-4D5E-9D0D-9F10D106B08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6F8CDCC0-2BE6-4B6F-BBDF-E562E2A840EF}"/>
              </a:ext>
            </a:extLst>
          </p:cNvPr>
          <p:cNvSpPr txBox="1">
            <a:spLocks/>
          </p:cNvSpPr>
          <p:nvPr userDrawn="1"/>
        </p:nvSpPr>
        <p:spPr>
          <a:xfrm>
            <a:off x="10643825" y="6356350"/>
            <a:ext cx="10778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Proxima Nova Rg" panose="02000506030000020004" pitchFamily="2" charset="77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DK"/>
              <a:t>Page </a:t>
            </a:r>
            <a:fld id="{E00C3FE1-B391-FA45-A39B-4CE9A0B17208}" type="slidenum">
              <a:rPr lang="en-DK" smtClean="0"/>
              <a:pPr/>
              <a:t>‹#›</a:t>
            </a:fld>
            <a:endParaRPr lang="en-DK" dirty="0"/>
          </a:p>
        </p:txBody>
      </p:sp>
      <p:pic>
        <p:nvPicPr>
          <p:cNvPr id="10" name="Picture 9" descr="A picture containing logo&#10;&#10;Description automatically generated">
            <a:extLst>
              <a:ext uri="{FF2B5EF4-FFF2-40B4-BE49-F238E27FC236}">
                <a16:creationId xmlns:a16="http://schemas.microsoft.com/office/drawing/2014/main" id="{E50779D0-7D28-1A7A-59E9-14546BB1194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7971" y="195744"/>
            <a:ext cx="1077844" cy="159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563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hyperlink" Target="https://www.learningbank.io/business-case-digital-learning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ing.linkedin.com/resources/workplace-learning-repor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png"/><Relationship Id="rId4" Type="http://schemas.openxmlformats.org/officeDocument/2006/relationships/hyperlink" Target="https://www.learningbank.io/onboarding-calculator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83599" y="2235200"/>
            <a:ext cx="5367981" cy="2387600"/>
          </a:xfrm>
        </p:spPr>
        <p:txBody>
          <a:bodyPr>
            <a:noAutofit/>
          </a:bodyPr>
          <a:lstStyle/>
          <a:p>
            <a:pPr algn="l"/>
            <a: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Learning / Platform in </a:t>
            </a:r>
            <a:br>
              <a:rPr lang="en-US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[type our company name]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8498DA-DF49-47A1-8FFB-3C74230EC981}"/>
              </a:ext>
            </a:extLst>
          </p:cNvPr>
          <p:cNvSpPr txBox="1"/>
          <p:nvPr/>
        </p:nvSpPr>
        <p:spPr>
          <a:xfrm>
            <a:off x="583599" y="5872346"/>
            <a:ext cx="46790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  <a:cs typeface="Calibri"/>
              </a:rPr>
              <a:t>Need more inputs? </a:t>
            </a:r>
          </a:p>
          <a:p>
            <a:r>
              <a:rPr lang="en-US" sz="1400" dirty="0">
                <a:solidFill>
                  <a:schemeClr val="bg1"/>
                </a:solidFill>
                <a:cs typeface="Calibri"/>
              </a:rPr>
              <a:t>      Read </a:t>
            </a:r>
            <a:r>
              <a:rPr lang="en-US" sz="1400" dirty="0">
                <a:solidFill>
                  <a:schemeClr val="accent6"/>
                </a:solidFill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Build a Bulletproof Business Case for Digital Learning</a:t>
            </a:r>
            <a:endParaRPr lang="en-DK" sz="1400" dirty="0">
              <a:solidFill>
                <a:schemeClr val="accent6"/>
              </a:solidFill>
            </a:endParaRP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2B09653E-7187-09F9-9925-D66723D8748A}"/>
              </a:ext>
            </a:extLst>
          </p:cNvPr>
          <p:cNvSpPr/>
          <p:nvPr/>
        </p:nvSpPr>
        <p:spPr>
          <a:xfrm>
            <a:off x="7395519" y="1130642"/>
            <a:ext cx="2866768" cy="4596716"/>
          </a:xfrm>
          <a:prstGeom prst="roundRect">
            <a:avLst>
              <a:gd name="adj" fmla="val 2443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4FF5CC6D-7AA7-336A-1FE4-51C44C99EC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608276" y="212382"/>
            <a:ext cx="1292248" cy="190476"/>
          </a:xfrm>
          <a:prstGeom prst="rect">
            <a:avLst/>
          </a:prstGeom>
        </p:spPr>
      </p:pic>
      <p:pic>
        <p:nvPicPr>
          <p:cNvPr id="39" name="Picture 38" descr="A picture containing cup, coffee, coffee cup&#10;&#10;Description automatically generated">
            <a:extLst>
              <a:ext uri="{FF2B5EF4-FFF2-40B4-BE49-F238E27FC236}">
                <a16:creationId xmlns:a16="http://schemas.microsoft.com/office/drawing/2014/main" id="{AAF1A9CE-4D43-553E-F86B-E2917B0F50B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73" y="6158670"/>
            <a:ext cx="171965" cy="171965"/>
          </a:xfrm>
          <a:prstGeom prst="rect">
            <a:avLst/>
          </a:prstGeom>
        </p:spPr>
      </p:pic>
      <p:grpSp>
        <p:nvGrpSpPr>
          <p:cNvPr id="53" name="Group 52">
            <a:extLst>
              <a:ext uri="{FF2B5EF4-FFF2-40B4-BE49-F238E27FC236}">
                <a16:creationId xmlns:a16="http://schemas.microsoft.com/office/drawing/2014/main" id="{C1ED6049-58CE-8BCD-769D-1573DE9781E3}"/>
              </a:ext>
            </a:extLst>
          </p:cNvPr>
          <p:cNvGrpSpPr/>
          <p:nvPr/>
        </p:nvGrpSpPr>
        <p:grpSpPr>
          <a:xfrm>
            <a:off x="8043357" y="1671448"/>
            <a:ext cx="1505979" cy="3429459"/>
            <a:chOff x="7925968" y="1529345"/>
            <a:chExt cx="1505979" cy="3429459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D1B424A-C2DF-00A5-05F0-3B883C4A113C}"/>
                </a:ext>
              </a:extLst>
            </p:cNvPr>
            <p:cNvSpPr txBox="1"/>
            <p:nvPr/>
          </p:nvSpPr>
          <p:spPr>
            <a:xfrm>
              <a:off x="7925968" y="2021016"/>
              <a:ext cx="150597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+mj-lt"/>
                  <a:cs typeface="Arial" panose="020B0604020202020204" pitchFamily="34" charset="0"/>
                </a:rPr>
                <a:t>The reasons</a:t>
              </a:r>
              <a:endParaRPr lang="en-US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BD50993-20D2-9122-7544-8B7009ED6CD7}"/>
                </a:ext>
              </a:extLst>
            </p:cNvPr>
            <p:cNvSpPr txBox="1"/>
            <p:nvPr/>
          </p:nvSpPr>
          <p:spPr>
            <a:xfrm>
              <a:off x="7925968" y="3282857"/>
              <a:ext cx="150597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+mj-lt"/>
                  <a:cs typeface="Arial" panose="020B0604020202020204" pitchFamily="34" charset="0"/>
                </a:rPr>
                <a:t>The numbers</a:t>
              </a:r>
              <a:endParaRPr lang="en-US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E87978F-D25E-279D-9F5D-7EECF1A3EB32}"/>
                </a:ext>
              </a:extLst>
            </p:cNvPr>
            <p:cNvSpPr txBox="1"/>
            <p:nvPr/>
          </p:nvSpPr>
          <p:spPr>
            <a:xfrm>
              <a:off x="7925968" y="4589472"/>
              <a:ext cx="150597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+mj-lt"/>
                  <a:cs typeface="Arial" panose="020B0604020202020204" pitchFamily="34" charset="0"/>
                </a:rPr>
                <a:t>The value</a:t>
              </a:r>
              <a:endParaRPr lang="en-US" dirty="0"/>
            </a:p>
          </p:txBody>
        </p:sp>
        <p:pic>
          <p:nvPicPr>
            <p:cNvPr id="41" name="Picture 40" descr="A picture containing electronics, plastic&#10;&#10;Description automatically generated">
              <a:extLst>
                <a:ext uri="{FF2B5EF4-FFF2-40B4-BE49-F238E27FC236}">
                  <a16:creationId xmlns:a16="http://schemas.microsoft.com/office/drawing/2014/main" id="{1D4802F5-153E-63DD-1E1A-7F5FEE54055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67651" y="1529345"/>
              <a:ext cx="422612" cy="422612"/>
            </a:xfrm>
            <a:prstGeom prst="rect">
              <a:avLst/>
            </a:prstGeom>
          </p:spPr>
        </p:pic>
        <p:pic>
          <p:nvPicPr>
            <p:cNvPr id="43" name="Picture 42" descr="A picture containing text, shoji, building&#10;&#10;Description automatically generated">
              <a:extLst>
                <a:ext uri="{FF2B5EF4-FFF2-40B4-BE49-F238E27FC236}">
                  <a16:creationId xmlns:a16="http://schemas.microsoft.com/office/drawing/2014/main" id="{CEA01D63-A383-17DD-FF52-6E9604321053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03407" y="2865164"/>
              <a:ext cx="351100" cy="351100"/>
            </a:xfrm>
            <a:prstGeom prst="rect">
              <a:avLst/>
            </a:prstGeom>
          </p:spPr>
        </p:pic>
        <p:pic>
          <p:nvPicPr>
            <p:cNvPr id="45" name="Picture 44" descr="A close-up of hands shaking&#10;&#10;Description automatically generated with low confidence">
              <a:extLst>
                <a:ext uri="{FF2B5EF4-FFF2-40B4-BE49-F238E27FC236}">
                  <a16:creationId xmlns:a16="http://schemas.microsoft.com/office/drawing/2014/main" id="{1532236E-DF15-58C5-74C3-8682452CC05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91546" y="4169876"/>
              <a:ext cx="374822" cy="374822"/>
            </a:xfrm>
            <a:prstGeom prst="rect">
              <a:avLst/>
            </a:prstGeom>
          </p:spPr>
        </p:pic>
      </p:grp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8FB06853-CE50-4B5A-385D-BC39FC99A3F1}"/>
              </a:ext>
            </a:extLst>
          </p:cNvPr>
          <p:cNvCxnSpPr/>
          <p:nvPr/>
        </p:nvCxnSpPr>
        <p:spPr>
          <a:xfrm flipH="1">
            <a:off x="6647935" y="4887097"/>
            <a:ext cx="790833" cy="0"/>
          </a:xfrm>
          <a:prstGeom prst="line">
            <a:avLst/>
          </a:prstGeom>
          <a:ln w="1905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036A4180-1144-7AE4-CAD5-88A25D001DC9}"/>
              </a:ext>
            </a:extLst>
          </p:cNvPr>
          <p:cNvCxnSpPr>
            <a:cxnSpLocks/>
          </p:cNvCxnSpPr>
          <p:nvPr/>
        </p:nvCxnSpPr>
        <p:spPr>
          <a:xfrm flipV="1">
            <a:off x="6633518" y="4863209"/>
            <a:ext cx="0" cy="1963898"/>
          </a:xfrm>
          <a:prstGeom prst="line">
            <a:avLst/>
          </a:prstGeom>
          <a:ln w="1905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4942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BF1471-F82A-49CD-AECD-DC128DFAC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1658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The Value – How Can </a:t>
            </a:r>
            <a:r>
              <a:rPr lang="da-DK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[type LMS/Digital Learning Partner] </a:t>
            </a:r>
            <a:r>
              <a:rPr lang="da-DK" dirty="0" err="1">
                <a:latin typeface="Arial" panose="020B0604020202020204" pitchFamily="34" charset="0"/>
                <a:cs typeface="Arial" panose="020B0604020202020204" pitchFamily="34" charset="0"/>
              </a:rPr>
              <a:t>Create</a:t>
            </a:r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 Value for </a:t>
            </a:r>
            <a:r>
              <a:rPr lang="da-DK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[type </a:t>
            </a:r>
            <a:r>
              <a:rPr lang="da-DK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  <a:r>
              <a:rPr lang="da-DK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da-DK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B1DEC72-5B73-4EAA-B492-98BBEAFAD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Clr>
                <a:schemeClr val="tx1"/>
              </a:buClr>
            </a:pPr>
            <a:r>
              <a:rPr lang="da-DK" sz="2000" dirty="0">
                <a:solidFill>
                  <a:schemeClr val="accent6"/>
                </a:solidFill>
                <a:cs typeface="Calibri"/>
              </a:rPr>
              <a:t>[</a:t>
            </a:r>
            <a:r>
              <a:rPr lang="da-DK" sz="2000" dirty="0" err="1">
                <a:solidFill>
                  <a:schemeClr val="accent6"/>
                </a:solidFill>
                <a:cs typeface="Calibri"/>
              </a:rPr>
              <a:t>Example</a:t>
            </a:r>
            <a:r>
              <a:rPr lang="da-DK" sz="2000" dirty="0">
                <a:solidFill>
                  <a:schemeClr val="accent6"/>
                </a:solidFill>
                <a:cs typeface="Calibri"/>
              </a:rPr>
              <a:t>:] </a:t>
            </a:r>
            <a:r>
              <a:rPr lang="da-DK" sz="2000" dirty="0">
                <a:cs typeface="Calibri"/>
              </a:rPr>
              <a:t>The </a:t>
            </a:r>
            <a:r>
              <a:rPr lang="da-DK" sz="2000" dirty="0" err="1">
                <a:cs typeface="Calibri"/>
              </a:rPr>
              <a:t>tailoring</a:t>
            </a:r>
            <a:r>
              <a:rPr lang="da-DK" sz="2000" dirty="0">
                <a:cs typeface="Calibri"/>
              </a:rPr>
              <a:t> of learning </a:t>
            </a:r>
            <a:r>
              <a:rPr lang="da-DK" sz="2000" dirty="0" err="1">
                <a:cs typeface="Calibri"/>
              </a:rPr>
              <a:t>paths</a:t>
            </a:r>
            <a:r>
              <a:rPr lang="da-DK" sz="2000" dirty="0">
                <a:cs typeface="Calibri"/>
              </a:rPr>
              <a:t> to </a:t>
            </a:r>
            <a:r>
              <a:rPr lang="da-DK" sz="2000" dirty="0" err="1">
                <a:cs typeface="Calibri"/>
              </a:rPr>
              <a:t>specific</a:t>
            </a:r>
            <a:r>
              <a:rPr lang="da-DK" sz="2000" dirty="0">
                <a:cs typeface="Calibri"/>
              </a:rPr>
              <a:t> </a:t>
            </a:r>
            <a:r>
              <a:rPr lang="da-DK" sz="2000" dirty="0" err="1">
                <a:cs typeface="Calibri"/>
              </a:rPr>
              <a:t>profiles</a:t>
            </a:r>
            <a:r>
              <a:rPr lang="da-DK" sz="2000" dirty="0">
                <a:cs typeface="Calibri"/>
              </a:rPr>
              <a:t> and </a:t>
            </a:r>
            <a:r>
              <a:rPr lang="da-DK" sz="2000" dirty="0" err="1">
                <a:cs typeface="Calibri"/>
              </a:rPr>
              <a:t>departments</a:t>
            </a:r>
            <a:r>
              <a:rPr lang="da-DK" sz="2000" dirty="0">
                <a:cs typeface="Calibri"/>
              </a:rPr>
              <a:t> </a:t>
            </a:r>
            <a:r>
              <a:rPr lang="da-DK" sz="2000" dirty="0" err="1">
                <a:cs typeface="Calibri"/>
              </a:rPr>
              <a:t>creates</a:t>
            </a:r>
            <a:r>
              <a:rPr lang="da-DK" sz="2000" dirty="0">
                <a:cs typeface="Calibri"/>
              </a:rPr>
              <a:t> a more </a:t>
            </a:r>
            <a:r>
              <a:rPr lang="da-DK" sz="2000" dirty="0" err="1">
                <a:cs typeface="Calibri"/>
              </a:rPr>
              <a:t>personal</a:t>
            </a:r>
            <a:r>
              <a:rPr lang="da-DK" sz="2000" dirty="0">
                <a:cs typeface="Calibri"/>
              </a:rPr>
              <a:t> learning </a:t>
            </a:r>
            <a:r>
              <a:rPr lang="da-DK" sz="2000" dirty="0" err="1">
                <a:cs typeface="Calibri"/>
              </a:rPr>
              <a:t>experience</a:t>
            </a:r>
            <a:r>
              <a:rPr lang="da-DK" sz="2000" dirty="0">
                <a:cs typeface="Calibri"/>
              </a:rPr>
              <a:t> and </a:t>
            </a:r>
            <a:r>
              <a:rPr lang="da-DK" sz="2000" dirty="0" err="1">
                <a:cs typeface="Calibri"/>
              </a:rPr>
              <a:t>lead</a:t>
            </a:r>
            <a:r>
              <a:rPr lang="da-DK" sz="2000" dirty="0">
                <a:cs typeface="Calibri"/>
              </a:rPr>
              <a:t> to </a:t>
            </a:r>
            <a:r>
              <a:rPr lang="da-DK" sz="2000" dirty="0" err="1">
                <a:cs typeface="Calibri"/>
              </a:rPr>
              <a:t>stronger</a:t>
            </a:r>
            <a:r>
              <a:rPr lang="da-DK" sz="2000" dirty="0">
                <a:cs typeface="Calibri"/>
              </a:rPr>
              <a:t> retention</a:t>
            </a:r>
            <a:endParaRPr lang="da-DK" sz="2000" dirty="0"/>
          </a:p>
          <a:p>
            <a:pPr>
              <a:buClr>
                <a:schemeClr val="tx1"/>
              </a:buClr>
            </a:pPr>
            <a:r>
              <a:rPr lang="da-DK" sz="2000" dirty="0">
                <a:solidFill>
                  <a:schemeClr val="accent6"/>
                </a:solidFill>
                <a:cs typeface="Calibri"/>
              </a:rPr>
              <a:t>[</a:t>
            </a:r>
            <a:r>
              <a:rPr lang="da-DK" sz="2000" dirty="0" err="1">
                <a:solidFill>
                  <a:schemeClr val="accent6"/>
                </a:solidFill>
                <a:cs typeface="Calibri"/>
              </a:rPr>
              <a:t>Example</a:t>
            </a:r>
            <a:r>
              <a:rPr lang="da-DK" sz="2000" dirty="0">
                <a:solidFill>
                  <a:schemeClr val="accent6"/>
                </a:solidFill>
                <a:cs typeface="Calibri"/>
              </a:rPr>
              <a:t>:] </a:t>
            </a:r>
            <a:r>
              <a:rPr lang="da-DK" sz="2000" dirty="0">
                <a:cs typeface="Calibri"/>
              </a:rPr>
              <a:t>Integration set-up with </a:t>
            </a:r>
            <a:r>
              <a:rPr lang="da-DK" sz="2000" dirty="0">
                <a:solidFill>
                  <a:schemeClr val="accent2"/>
                </a:solidFill>
                <a:cs typeface="Calibri"/>
              </a:rPr>
              <a:t>[xx-system] </a:t>
            </a:r>
            <a:r>
              <a:rPr lang="da-DK" sz="2000" dirty="0">
                <a:cs typeface="Calibri"/>
              </a:rPr>
              <a:t>saves </a:t>
            </a:r>
            <a:r>
              <a:rPr lang="da-DK" sz="2000" dirty="0">
                <a:solidFill>
                  <a:schemeClr val="accent2"/>
                </a:solidFill>
                <a:cs typeface="Calibri"/>
              </a:rPr>
              <a:t>[xx] </a:t>
            </a:r>
            <a:r>
              <a:rPr lang="da-DK" sz="2000" dirty="0">
                <a:cs typeface="Calibri"/>
              </a:rPr>
              <a:t>time </a:t>
            </a:r>
            <a:endParaRPr lang="da-DK" sz="2000" dirty="0"/>
          </a:p>
          <a:p>
            <a:pPr>
              <a:buClr>
                <a:schemeClr val="tx1"/>
              </a:buClr>
            </a:pPr>
            <a:r>
              <a:rPr lang="da-DK" sz="2000" dirty="0">
                <a:solidFill>
                  <a:schemeClr val="accent6"/>
                </a:solidFill>
                <a:cs typeface="Calibri"/>
              </a:rPr>
              <a:t>[</a:t>
            </a:r>
            <a:r>
              <a:rPr lang="da-DK" sz="2000" dirty="0" err="1">
                <a:solidFill>
                  <a:schemeClr val="accent6"/>
                </a:solidFill>
                <a:cs typeface="Calibri"/>
              </a:rPr>
              <a:t>Example</a:t>
            </a:r>
            <a:r>
              <a:rPr lang="da-DK" sz="2000" dirty="0">
                <a:solidFill>
                  <a:schemeClr val="accent6"/>
                </a:solidFill>
                <a:cs typeface="Calibri"/>
              </a:rPr>
              <a:t>:] </a:t>
            </a:r>
            <a:r>
              <a:rPr lang="da-DK" sz="2000" dirty="0">
                <a:cs typeface="Calibri"/>
              </a:rPr>
              <a:t>Social Learning Feature </a:t>
            </a:r>
            <a:r>
              <a:rPr lang="da-DK" sz="2000" dirty="0" err="1">
                <a:cs typeface="Calibri"/>
              </a:rPr>
              <a:t>creates</a:t>
            </a:r>
            <a:r>
              <a:rPr lang="da-DK" sz="2000" dirty="0">
                <a:cs typeface="Calibri"/>
              </a:rPr>
              <a:t> a more </a:t>
            </a:r>
            <a:r>
              <a:rPr lang="da-DK" sz="2000" dirty="0" err="1">
                <a:cs typeface="Calibri"/>
              </a:rPr>
              <a:t>involved</a:t>
            </a:r>
            <a:r>
              <a:rPr lang="da-DK" sz="2000" dirty="0">
                <a:cs typeface="Calibri"/>
              </a:rPr>
              <a:t> community and learning </a:t>
            </a:r>
            <a:r>
              <a:rPr lang="da-DK" sz="2000" dirty="0" err="1">
                <a:cs typeface="Calibri"/>
              </a:rPr>
              <a:t>culture</a:t>
            </a:r>
            <a:r>
              <a:rPr lang="da-DK" sz="2000" dirty="0">
                <a:cs typeface="Calibri"/>
              </a:rPr>
              <a:t> </a:t>
            </a:r>
          </a:p>
          <a:p>
            <a:pPr>
              <a:buClr>
                <a:schemeClr val="tx1"/>
              </a:buClr>
            </a:pPr>
            <a:r>
              <a:rPr lang="da-DK" sz="2000" dirty="0">
                <a:solidFill>
                  <a:schemeClr val="accent6"/>
                </a:solidFill>
                <a:cs typeface="Calibri"/>
              </a:rPr>
              <a:t>[</a:t>
            </a:r>
            <a:r>
              <a:rPr lang="da-DK" sz="2000" dirty="0" err="1">
                <a:solidFill>
                  <a:schemeClr val="accent6"/>
                </a:solidFill>
                <a:cs typeface="Calibri"/>
              </a:rPr>
              <a:t>Example</a:t>
            </a:r>
            <a:r>
              <a:rPr lang="da-DK" sz="2000" dirty="0">
                <a:solidFill>
                  <a:schemeClr val="accent6"/>
                </a:solidFill>
                <a:cs typeface="Calibri"/>
              </a:rPr>
              <a:t>:] </a:t>
            </a:r>
            <a:r>
              <a:rPr lang="da-DK" sz="2000" dirty="0" err="1">
                <a:cs typeface="Calibri"/>
              </a:rPr>
              <a:t>Engaging</a:t>
            </a:r>
            <a:r>
              <a:rPr lang="da-DK" sz="2000" dirty="0">
                <a:cs typeface="Calibri"/>
              </a:rPr>
              <a:t> and </a:t>
            </a:r>
            <a:r>
              <a:rPr lang="da-DK" sz="2000" dirty="0" err="1">
                <a:cs typeface="Calibri"/>
              </a:rPr>
              <a:t>gamified</a:t>
            </a:r>
            <a:r>
              <a:rPr lang="da-DK" sz="2000" dirty="0">
                <a:cs typeface="Calibri"/>
              </a:rPr>
              <a:t> content </a:t>
            </a:r>
            <a:r>
              <a:rPr lang="da-DK" sz="2000" dirty="0" err="1">
                <a:cs typeface="Calibri"/>
              </a:rPr>
              <a:t>creation</a:t>
            </a:r>
            <a:r>
              <a:rPr lang="da-DK" sz="2000" dirty="0">
                <a:cs typeface="Calibri"/>
              </a:rPr>
              <a:t> </a:t>
            </a:r>
            <a:r>
              <a:rPr lang="da-DK" sz="2000" dirty="0" err="1">
                <a:cs typeface="Calibri"/>
              </a:rPr>
              <a:t>can</a:t>
            </a:r>
            <a:r>
              <a:rPr lang="da-DK" sz="2000" dirty="0">
                <a:cs typeface="Calibri"/>
              </a:rPr>
              <a:t> boost engagement and </a:t>
            </a:r>
            <a:r>
              <a:rPr lang="da-DK" sz="2000" dirty="0" err="1">
                <a:cs typeface="Calibri"/>
              </a:rPr>
              <a:t>upskill</a:t>
            </a:r>
            <a:r>
              <a:rPr lang="da-DK" sz="2000" dirty="0">
                <a:cs typeface="Calibri"/>
              </a:rPr>
              <a:t> </a:t>
            </a:r>
            <a:r>
              <a:rPr lang="da-DK" sz="2000" dirty="0" err="1">
                <a:cs typeface="Calibri"/>
              </a:rPr>
              <a:t>employees</a:t>
            </a:r>
            <a:r>
              <a:rPr lang="da-DK" sz="2000" dirty="0">
                <a:cs typeface="Calibri"/>
              </a:rPr>
              <a:t> to </a:t>
            </a:r>
            <a:r>
              <a:rPr lang="da-DK" sz="2000" dirty="0" err="1">
                <a:cs typeface="Calibri"/>
              </a:rPr>
              <a:t>adapt</a:t>
            </a:r>
            <a:r>
              <a:rPr lang="da-DK" sz="2000" dirty="0">
                <a:cs typeface="Calibri"/>
              </a:rPr>
              <a:t> to future </a:t>
            </a:r>
            <a:r>
              <a:rPr lang="da-DK" sz="2000" dirty="0" err="1">
                <a:cs typeface="Calibri"/>
              </a:rPr>
              <a:t>needs</a:t>
            </a:r>
            <a:r>
              <a:rPr lang="da-DK" sz="2000" dirty="0">
                <a:cs typeface="Calibri"/>
              </a:rPr>
              <a:t> </a:t>
            </a:r>
          </a:p>
          <a:p>
            <a:pPr>
              <a:buClr>
                <a:schemeClr val="tx1"/>
              </a:buClr>
            </a:pPr>
            <a:r>
              <a:rPr lang="da-DK" sz="2000" dirty="0">
                <a:solidFill>
                  <a:schemeClr val="accent6"/>
                </a:solidFill>
                <a:cs typeface="Calibri"/>
              </a:rPr>
              <a:t>[</a:t>
            </a:r>
            <a:r>
              <a:rPr lang="da-DK" sz="2000" dirty="0" err="1">
                <a:solidFill>
                  <a:schemeClr val="accent6"/>
                </a:solidFill>
                <a:cs typeface="Calibri"/>
              </a:rPr>
              <a:t>Example</a:t>
            </a:r>
            <a:r>
              <a:rPr lang="da-DK" sz="2000" dirty="0">
                <a:solidFill>
                  <a:schemeClr val="accent6"/>
                </a:solidFill>
                <a:cs typeface="Calibri"/>
              </a:rPr>
              <a:t>:] </a:t>
            </a:r>
            <a:r>
              <a:rPr lang="da-DK" sz="2000" dirty="0">
                <a:cs typeface="Calibri"/>
              </a:rPr>
              <a:t>Multiple </a:t>
            </a:r>
            <a:r>
              <a:rPr lang="da-DK" sz="2000" dirty="0" err="1">
                <a:cs typeface="Calibri"/>
              </a:rPr>
              <a:t>languages</a:t>
            </a:r>
            <a:r>
              <a:rPr lang="da-DK" sz="2000" dirty="0">
                <a:cs typeface="Calibri"/>
              </a:rPr>
              <a:t> in </a:t>
            </a:r>
            <a:r>
              <a:rPr lang="da-DK" sz="2000" dirty="0" err="1">
                <a:cs typeface="Calibri"/>
              </a:rPr>
              <a:t>authoring</a:t>
            </a:r>
            <a:r>
              <a:rPr lang="da-DK" sz="2000" dirty="0">
                <a:cs typeface="Calibri"/>
              </a:rPr>
              <a:t> </a:t>
            </a:r>
            <a:r>
              <a:rPr lang="da-DK" sz="2000" dirty="0" err="1">
                <a:cs typeface="Calibri"/>
              </a:rPr>
              <a:t>tool</a:t>
            </a:r>
            <a:r>
              <a:rPr lang="da-DK" sz="2000" dirty="0">
                <a:cs typeface="Calibri"/>
              </a:rPr>
              <a:t> for </a:t>
            </a:r>
            <a:r>
              <a:rPr lang="da-DK" sz="2000" dirty="0" err="1">
                <a:cs typeface="Calibri"/>
              </a:rPr>
              <a:t>easy</a:t>
            </a:r>
            <a:r>
              <a:rPr lang="da-DK" sz="2000" dirty="0">
                <a:cs typeface="Calibri"/>
              </a:rPr>
              <a:t> translation of learning content to </a:t>
            </a:r>
            <a:r>
              <a:rPr lang="da-DK" sz="2000" dirty="0" err="1">
                <a:cs typeface="Calibri"/>
              </a:rPr>
              <a:t>our</a:t>
            </a:r>
            <a:r>
              <a:rPr lang="da-DK" sz="2000" dirty="0">
                <a:cs typeface="Calibri"/>
              </a:rPr>
              <a:t> international </a:t>
            </a:r>
            <a:r>
              <a:rPr lang="da-DK" sz="2000" dirty="0" err="1">
                <a:cs typeface="Calibri"/>
              </a:rPr>
              <a:t>departments</a:t>
            </a:r>
            <a:endParaRPr lang="da-DK" sz="2000" dirty="0">
              <a:cs typeface="Calibri"/>
            </a:endParaRPr>
          </a:p>
          <a:p>
            <a:pPr>
              <a:buClr>
                <a:schemeClr val="tx1"/>
              </a:buClr>
            </a:pPr>
            <a:r>
              <a:rPr lang="da-DK" sz="2000" dirty="0">
                <a:solidFill>
                  <a:schemeClr val="accent2"/>
                </a:solidFill>
                <a:cs typeface="Calibri"/>
              </a:rPr>
              <a:t>[Type in </a:t>
            </a:r>
            <a:r>
              <a:rPr lang="da-DK" sz="2000" dirty="0" err="1">
                <a:solidFill>
                  <a:schemeClr val="accent2"/>
                </a:solidFill>
                <a:cs typeface="Calibri"/>
              </a:rPr>
              <a:t>our</a:t>
            </a:r>
            <a:r>
              <a:rPr lang="da-DK" sz="2000" dirty="0">
                <a:solidFill>
                  <a:schemeClr val="accent2"/>
                </a:solidFill>
                <a:cs typeface="Calibri"/>
              </a:rPr>
              <a:t> </a:t>
            </a:r>
            <a:r>
              <a:rPr lang="da-DK" sz="2000" dirty="0" err="1">
                <a:solidFill>
                  <a:schemeClr val="accent2"/>
                </a:solidFill>
                <a:cs typeface="Calibri"/>
              </a:rPr>
              <a:t>own</a:t>
            </a:r>
            <a:r>
              <a:rPr lang="da-DK" sz="2000" dirty="0">
                <a:solidFill>
                  <a:schemeClr val="accent2"/>
                </a:solidFill>
                <a:cs typeface="Calibri"/>
              </a:rPr>
              <a:t> </a:t>
            </a:r>
            <a:r>
              <a:rPr lang="da-DK" sz="2000" dirty="0" err="1">
                <a:solidFill>
                  <a:schemeClr val="accent2"/>
                </a:solidFill>
                <a:cs typeface="Calibri"/>
              </a:rPr>
              <a:t>examples</a:t>
            </a:r>
            <a:r>
              <a:rPr lang="da-DK" sz="2000" dirty="0">
                <a:solidFill>
                  <a:schemeClr val="accent2"/>
                </a:solidFill>
                <a:cs typeface="Calibri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041948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8D8BA3-157B-4B09-9A6E-B2875978C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000" dirty="0">
                <a:latin typeface="Arial" panose="020B0604020202020204" pitchFamily="34" charset="0"/>
                <a:cs typeface="Arial" panose="020B0604020202020204" pitchFamily="34" charset="0"/>
              </a:rPr>
              <a:t>Timeline – How to </a:t>
            </a:r>
            <a:r>
              <a:rPr lang="da-DK" sz="4000" dirty="0" err="1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da-DK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a-DK" sz="4000" dirty="0" err="1">
                <a:latin typeface="Arial" panose="020B0604020202020204" pitchFamily="34" charset="0"/>
                <a:cs typeface="Arial" panose="020B0604020202020204" pitchFamily="34" charset="0"/>
              </a:rPr>
              <a:t>Started</a:t>
            </a:r>
            <a:endParaRPr lang="da-DK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: Rounded Corners 5">
            <a:extLst>
              <a:ext uri="{FF2B5EF4-FFF2-40B4-BE49-F238E27FC236}">
                <a16:creationId xmlns:a16="http://schemas.microsoft.com/office/drawing/2014/main" id="{EB7D5FA1-CA99-4449-9514-626EEB4ECD79}"/>
              </a:ext>
            </a:extLst>
          </p:cNvPr>
          <p:cNvSpPr/>
          <p:nvPr/>
        </p:nvSpPr>
        <p:spPr>
          <a:xfrm>
            <a:off x="654976" y="2228807"/>
            <a:ext cx="2190040" cy="1394927"/>
          </a:xfrm>
          <a:prstGeom prst="roundRect">
            <a:avLst>
              <a:gd name="adj" fmla="val 4495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ID" sz="900" spc="300" dirty="0">
                <a:solidFill>
                  <a:schemeClr val="accent6"/>
                </a:solidFill>
              </a:rPr>
              <a:t>MONTH/YEAR</a:t>
            </a:r>
          </a:p>
          <a:p>
            <a:endParaRPr lang="en-ID" sz="500" spc="300" dirty="0">
              <a:solidFill>
                <a:schemeClr val="accent1"/>
              </a:solidFill>
            </a:endParaRPr>
          </a:p>
          <a:p>
            <a:r>
              <a:rPr lang="en-ID" b="1" dirty="0">
                <a:solidFill>
                  <a:schemeClr val="tx1"/>
                </a:solidFill>
              </a:rPr>
              <a:t>1. Market Analysis</a:t>
            </a:r>
          </a:p>
          <a:p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5" name="Rounded Rectangle 5">
            <a:extLst>
              <a:ext uri="{FF2B5EF4-FFF2-40B4-BE49-F238E27FC236}">
                <a16:creationId xmlns:a16="http://schemas.microsoft.com/office/drawing/2014/main" id="{4648B92B-4330-49F4-933C-A48645E69E4D}"/>
              </a:ext>
            </a:extLst>
          </p:cNvPr>
          <p:cNvSpPr/>
          <p:nvPr/>
        </p:nvSpPr>
        <p:spPr>
          <a:xfrm>
            <a:off x="285624" y="3812033"/>
            <a:ext cx="11620983" cy="84666"/>
          </a:xfrm>
          <a:prstGeom prst="roundRect">
            <a:avLst>
              <a:gd name="adj" fmla="val 50000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5BF9366-EFBC-4AE3-83AB-4BD5DEE8B7BD}"/>
              </a:ext>
            </a:extLst>
          </p:cNvPr>
          <p:cNvSpPr>
            <a:spLocks noChangeAspect="1"/>
          </p:cNvSpPr>
          <p:nvPr/>
        </p:nvSpPr>
        <p:spPr>
          <a:xfrm>
            <a:off x="1659995" y="3764366"/>
            <a:ext cx="180000" cy="180000"/>
          </a:xfrm>
          <a:prstGeom prst="ellipse">
            <a:avLst/>
          </a:prstGeom>
          <a:solidFill>
            <a:schemeClr val="accent2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DD370FC-B03F-407E-9D3D-7B2647E64260}"/>
              </a:ext>
            </a:extLst>
          </p:cNvPr>
          <p:cNvSpPr>
            <a:spLocks noChangeAspect="1"/>
          </p:cNvSpPr>
          <p:nvPr/>
        </p:nvSpPr>
        <p:spPr>
          <a:xfrm>
            <a:off x="3850035" y="3764366"/>
            <a:ext cx="180000" cy="180000"/>
          </a:xfrm>
          <a:prstGeom prst="ellipse">
            <a:avLst/>
          </a:prstGeom>
          <a:solidFill>
            <a:schemeClr val="accent2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8" name="Rectangle: Rounded Corners 5">
            <a:extLst>
              <a:ext uri="{FF2B5EF4-FFF2-40B4-BE49-F238E27FC236}">
                <a16:creationId xmlns:a16="http://schemas.microsoft.com/office/drawing/2014/main" id="{4509F5E2-1F8B-4CFE-AFB4-BC24EC9685FD}"/>
              </a:ext>
            </a:extLst>
          </p:cNvPr>
          <p:cNvSpPr/>
          <p:nvPr/>
        </p:nvSpPr>
        <p:spPr>
          <a:xfrm>
            <a:off x="2845015" y="4097864"/>
            <a:ext cx="2190040" cy="1394927"/>
          </a:xfrm>
          <a:prstGeom prst="roundRect">
            <a:avLst>
              <a:gd name="adj" fmla="val 4495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ID" sz="900" spc="300" dirty="0">
                <a:solidFill>
                  <a:schemeClr val="accent6"/>
                </a:solidFill>
              </a:rPr>
              <a:t>MONTH/YEAR</a:t>
            </a:r>
          </a:p>
          <a:p>
            <a:endParaRPr lang="en-ID" sz="500" spc="300" dirty="0">
              <a:solidFill>
                <a:schemeClr val="accent1"/>
              </a:solidFill>
            </a:endParaRPr>
          </a:p>
          <a:p>
            <a:r>
              <a:rPr lang="en-ID" b="1" dirty="0">
                <a:solidFill>
                  <a:schemeClr val="tx1"/>
                </a:solidFill>
              </a:rPr>
              <a:t>2. Solution Presentation</a:t>
            </a:r>
          </a:p>
          <a:p>
            <a:endParaRPr lang="en-ID" dirty="0">
              <a:solidFill>
                <a:schemeClr val="tx1"/>
              </a:solidFill>
              <a:latin typeface="Proxima Nova" panose="02000506030000020004" pitchFamily="2" charset="77"/>
            </a:endParaRPr>
          </a:p>
        </p:txBody>
      </p:sp>
      <p:sp>
        <p:nvSpPr>
          <p:cNvPr id="9" name="Rectangle: Rounded Corners 5">
            <a:extLst>
              <a:ext uri="{FF2B5EF4-FFF2-40B4-BE49-F238E27FC236}">
                <a16:creationId xmlns:a16="http://schemas.microsoft.com/office/drawing/2014/main" id="{6A3E6933-8193-46DF-9513-949AC80DFBE0}"/>
              </a:ext>
            </a:extLst>
          </p:cNvPr>
          <p:cNvSpPr/>
          <p:nvPr/>
        </p:nvSpPr>
        <p:spPr>
          <a:xfrm>
            <a:off x="5035056" y="2228807"/>
            <a:ext cx="2190040" cy="1394927"/>
          </a:xfrm>
          <a:prstGeom prst="roundRect">
            <a:avLst>
              <a:gd name="adj" fmla="val 4495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ID" sz="900" spc="300" dirty="0">
                <a:solidFill>
                  <a:schemeClr val="accent6"/>
                </a:solidFill>
              </a:rPr>
              <a:t>MONTH/YEAR</a:t>
            </a:r>
          </a:p>
          <a:p>
            <a:endParaRPr lang="en-ID" sz="500" spc="300" dirty="0">
              <a:solidFill>
                <a:schemeClr val="accent1"/>
              </a:solidFill>
            </a:endParaRPr>
          </a:p>
          <a:p>
            <a:r>
              <a:rPr lang="en-ID" b="1" dirty="0">
                <a:solidFill>
                  <a:schemeClr val="tx1"/>
                </a:solidFill>
              </a:rPr>
              <a:t>3. Decision</a:t>
            </a:r>
          </a:p>
          <a:p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91EF07D-623E-43FB-88B7-A21146A339D8}"/>
              </a:ext>
            </a:extLst>
          </p:cNvPr>
          <p:cNvSpPr>
            <a:spLocks noChangeAspect="1"/>
          </p:cNvSpPr>
          <p:nvPr/>
        </p:nvSpPr>
        <p:spPr>
          <a:xfrm>
            <a:off x="6040074" y="3764366"/>
            <a:ext cx="180000" cy="180000"/>
          </a:xfrm>
          <a:prstGeom prst="ellipse">
            <a:avLst/>
          </a:prstGeom>
          <a:solidFill>
            <a:schemeClr val="accent2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6DF8633-6D4B-4C68-B430-C065CA452D4A}"/>
              </a:ext>
            </a:extLst>
          </p:cNvPr>
          <p:cNvSpPr>
            <a:spLocks noChangeAspect="1"/>
          </p:cNvSpPr>
          <p:nvPr/>
        </p:nvSpPr>
        <p:spPr>
          <a:xfrm>
            <a:off x="8230114" y="3764366"/>
            <a:ext cx="180000" cy="180000"/>
          </a:xfrm>
          <a:prstGeom prst="ellipse">
            <a:avLst/>
          </a:prstGeom>
          <a:solidFill>
            <a:schemeClr val="accent2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12" name="Rectangle: Rounded Corners 5">
            <a:extLst>
              <a:ext uri="{FF2B5EF4-FFF2-40B4-BE49-F238E27FC236}">
                <a16:creationId xmlns:a16="http://schemas.microsoft.com/office/drawing/2014/main" id="{53BABF30-063B-4EF6-A01A-60918FDDA6CA}"/>
              </a:ext>
            </a:extLst>
          </p:cNvPr>
          <p:cNvSpPr/>
          <p:nvPr/>
        </p:nvSpPr>
        <p:spPr>
          <a:xfrm>
            <a:off x="7225095" y="4097864"/>
            <a:ext cx="2190039" cy="1394927"/>
          </a:xfrm>
          <a:prstGeom prst="roundRect">
            <a:avLst>
              <a:gd name="adj" fmla="val 4495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ID" sz="900" spc="300" dirty="0">
                <a:solidFill>
                  <a:schemeClr val="accent6"/>
                </a:solidFill>
              </a:rPr>
              <a:t>MONTH/YEAR</a:t>
            </a:r>
          </a:p>
          <a:p>
            <a:endParaRPr lang="en-ID" sz="500" spc="300" dirty="0">
              <a:solidFill>
                <a:schemeClr val="accent1"/>
              </a:solidFill>
            </a:endParaRPr>
          </a:p>
          <a:p>
            <a:r>
              <a:rPr lang="en-ID" b="1" dirty="0">
                <a:solidFill>
                  <a:schemeClr val="tx1"/>
                </a:solidFill>
              </a:rPr>
              <a:t>4. Implementation</a:t>
            </a:r>
          </a:p>
          <a:p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13" name="Rectangle: Rounded Corners 5">
            <a:extLst>
              <a:ext uri="{FF2B5EF4-FFF2-40B4-BE49-F238E27FC236}">
                <a16:creationId xmlns:a16="http://schemas.microsoft.com/office/drawing/2014/main" id="{3E7AEEC2-8704-45A5-BE7E-7426C2EB3A54}"/>
              </a:ext>
            </a:extLst>
          </p:cNvPr>
          <p:cNvSpPr/>
          <p:nvPr/>
        </p:nvSpPr>
        <p:spPr>
          <a:xfrm>
            <a:off x="9415134" y="2228807"/>
            <a:ext cx="2188800" cy="1394927"/>
          </a:xfrm>
          <a:prstGeom prst="roundRect">
            <a:avLst>
              <a:gd name="adj" fmla="val 4495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0800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ID" sz="900" spc="300" dirty="0">
                <a:solidFill>
                  <a:schemeClr val="accent6"/>
                </a:solidFill>
              </a:rPr>
              <a:t>MONTH/YEAR</a:t>
            </a:r>
          </a:p>
          <a:p>
            <a:endParaRPr lang="en-ID" sz="500" spc="300" dirty="0">
              <a:solidFill>
                <a:schemeClr val="accent1"/>
              </a:solidFill>
            </a:endParaRPr>
          </a:p>
          <a:p>
            <a:r>
              <a:rPr lang="en-ID" b="1" dirty="0">
                <a:solidFill>
                  <a:schemeClr val="tx1"/>
                </a:solidFill>
              </a:rPr>
              <a:t>5. [Type event]</a:t>
            </a:r>
          </a:p>
          <a:p>
            <a:endParaRPr lang="en-ID" dirty="0">
              <a:solidFill>
                <a:schemeClr val="tx1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55140BE-D500-409A-AA1B-019493BC9611}"/>
              </a:ext>
            </a:extLst>
          </p:cNvPr>
          <p:cNvSpPr>
            <a:spLocks noChangeAspect="1"/>
          </p:cNvSpPr>
          <p:nvPr/>
        </p:nvSpPr>
        <p:spPr>
          <a:xfrm>
            <a:off x="10419534" y="3764366"/>
            <a:ext cx="180000" cy="180000"/>
          </a:xfrm>
          <a:prstGeom prst="ellipse">
            <a:avLst/>
          </a:prstGeom>
          <a:solidFill>
            <a:schemeClr val="accent2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580674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230A3897-F878-8B72-9E3A-2865E0837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2179"/>
            <a:ext cx="10515600" cy="830629"/>
          </a:xfrm>
        </p:spPr>
        <p:txBody>
          <a:bodyPr anchor="ctr">
            <a:normAutofit/>
          </a:bodyPr>
          <a:lstStyle/>
          <a:p>
            <a:r>
              <a:rPr lang="da-DK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Sum-up</a:t>
            </a:r>
          </a:p>
        </p:txBody>
      </p:sp>
      <p:sp>
        <p:nvSpPr>
          <p:cNvPr id="5" name="Pladsholder til indhold 2">
            <a:extLst>
              <a:ext uri="{FF2B5EF4-FFF2-40B4-BE49-F238E27FC236}">
                <a16:creationId xmlns:a16="http://schemas.microsoft.com/office/drawing/2014/main" id="{E8FCEC3E-AF42-93BF-7A2B-20D843010B52}"/>
              </a:ext>
            </a:extLst>
          </p:cNvPr>
          <p:cNvSpPr txBox="1">
            <a:spLocks/>
          </p:cNvSpPr>
          <p:nvPr/>
        </p:nvSpPr>
        <p:spPr>
          <a:xfrm>
            <a:off x="838200" y="1632194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accent2"/>
                </a:solidFill>
                <a:cs typeface="Calibri"/>
              </a:rPr>
              <a:t>[Highlight and type </a:t>
            </a:r>
            <a:r>
              <a:rPr lang="da-DK" dirty="0" err="1">
                <a:solidFill>
                  <a:schemeClr val="accent2"/>
                </a:solidFill>
                <a:cs typeface="Calibri"/>
              </a:rPr>
              <a:t>key</a:t>
            </a:r>
            <a:r>
              <a:rPr lang="da-DK" dirty="0">
                <a:solidFill>
                  <a:schemeClr val="accent2"/>
                </a:solidFill>
                <a:cs typeface="Calibri"/>
              </a:rPr>
              <a:t>-points of </a:t>
            </a:r>
            <a:r>
              <a:rPr lang="da-DK" dirty="0" err="1">
                <a:solidFill>
                  <a:schemeClr val="accent2"/>
                </a:solidFill>
                <a:cs typeface="Calibri"/>
              </a:rPr>
              <a:t>why</a:t>
            </a:r>
            <a:r>
              <a:rPr lang="da-DK" dirty="0">
                <a:solidFill>
                  <a:schemeClr val="accent2"/>
                </a:solidFill>
                <a:cs typeface="Calibri"/>
              </a:rPr>
              <a:t> to </a:t>
            </a:r>
            <a:r>
              <a:rPr lang="da-DK" dirty="0" err="1">
                <a:solidFill>
                  <a:schemeClr val="accent2"/>
                </a:solidFill>
                <a:cs typeface="Calibri"/>
              </a:rPr>
              <a:t>invest</a:t>
            </a:r>
            <a:r>
              <a:rPr lang="da-DK" dirty="0">
                <a:solidFill>
                  <a:schemeClr val="accent2"/>
                </a:solidFill>
                <a:cs typeface="Calibri"/>
              </a:rPr>
              <a:t> in an LMS or Digital Learning Solution]</a:t>
            </a:r>
          </a:p>
          <a:p>
            <a:pPr marL="342900" indent="-3429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da-DK" dirty="0">
                <a:solidFill>
                  <a:schemeClr val="accent2"/>
                </a:solidFill>
                <a:cs typeface="Calibri"/>
              </a:rPr>
              <a:t>[…]</a:t>
            </a:r>
          </a:p>
        </p:txBody>
      </p:sp>
    </p:spTree>
    <p:extLst>
      <p:ext uri="{BB962C8B-B14F-4D97-AF65-F5344CB8AC3E}">
        <p14:creationId xmlns:p14="http://schemas.microsoft.com/office/powerpoint/2010/main" val="143609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886A475-DF8D-5E81-0A77-E41EF38AFDB9}"/>
              </a:ext>
            </a:extLst>
          </p:cNvPr>
          <p:cNvSpPr/>
          <p:nvPr/>
        </p:nvSpPr>
        <p:spPr>
          <a:xfrm>
            <a:off x="0" y="0"/>
            <a:ext cx="449785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170010-8AC4-4880-B8F9-0871570640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26856"/>
            <a:ext cx="3060357" cy="1325563"/>
          </a:xfrm>
        </p:spPr>
        <p:txBody>
          <a:bodyPr/>
          <a:lstStyle/>
          <a:p>
            <a:r>
              <a:rPr lang="da-DK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</a:t>
            </a:r>
            <a:r>
              <a:rPr lang="da-DK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Contents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DB7B288-52A8-400F-B9EC-233A95A38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1686" y="1590848"/>
            <a:ext cx="5780903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457200" indent="-457200">
              <a:buClr>
                <a:schemeClr val="tx2"/>
              </a:buClr>
              <a:buFont typeface="+mj-lt"/>
              <a:buAutoNum type="arabicPeriod"/>
            </a:pPr>
            <a:r>
              <a:rPr lang="en-US" sz="2400" dirty="0">
                <a:cs typeface="Calibri"/>
              </a:rPr>
              <a:t>Why We Want to Do this – The Goals </a:t>
            </a:r>
          </a:p>
          <a:p>
            <a:pPr marL="457200" indent="-457200">
              <a:buClr>
                <a:schemeClr val="tx2"/>
              </a:buClr>
              <a:buFont typeface="+mj-lt"/>
              <a:buAutoNum type="arabicPeriod"/>
            </a:pPr>
            <a:r>
              <a:rPr lang="en-US" sz="2400" dirty="0">
                <a:cs typeface="Calibri"/>
              </a:rPr>
              <a:t>The Reasons to Get an LMS</a:t>
            </a:r>
          </a:p>
          <a:p>
            <a:pPr marL="457200" indent="-457200">
              <a:buClr>
                <a:schemeClr val="tx2"/>
              </a:buClr>
              <a:buFont typeface="+mj-lt"/>
              <a:buAutoNum type="arabicPeriod"/>
            </a:pPr>
            <a:r>
              <a:rPr lang="en-US" sz="2400" dirty="0">
                <a:cs typeface="Calibri"/>
              </a:rPr>
              <a:t>The Numbers</a:t>
            </a:r>
          </a:p>
          <a:p>
            <a:pPr marL="457200" indent="-457200">
              <a:buClr>
                <a:schemeClr val="tx2"/>
              </a:buClr>
              <a:buFont typeface="+mj-lt"/>
              <a:buAutoNum type="arabicPeriod"/>
            </a:pPr>
            <a:r>
              <a:rPr lang="en-US" sz="2400" dirty="0">
                <a:cs typeface="Calibri"/>
              </a:rPr>
              <a:t>LMS Overview</a:t>
            </a:r>
          </a:p>
          <a:p>
            <a:pPr marL="457200" indent="-457200">
              <a:buClr>
                <a:schemeClr val="tx2"/>
              </a:buClr>
              <a:buFont typeface="+mj-lt"/>
              <a:buAutoNum type="arabicPeriod"/>
            </a:pPr>
            <a:r>
              <a:rPr lang="en-US" sz="2400" dirty="0">
                <a:cs typeface="Calibri"/>
              </a:rPr>
              <a:t>Comparison of LMS Systems </a:t>
            </a:r>
          </a:p>
          <a:p>
            <a:pPr marL="457200" indent="-457200">
              <a:buClr>
                <a:schemeClr val="tx2"/>
              </a:buClr>
              <a:buFont typeface="+mj-lt"/>
              <a:buAutoNum type="arabicPeriod"/>
            </a:pPr>
            <a:r>
              <a:rPr lang="en-US" sz="2400" dirty="0">
                <a:solidFill>
                  <a:schemeClr val="accent2"/>
                </a:solidFill>
                <a:cs typeface="Calibri"/>
              </a:rPr>
              <a:t>[Type in name of selected LMS/Digital learning partner]</a:t>
            </a:r>
          </a:p>
          <a:p>
            <a:pPr marL="457200" indent="-457200">
              <a:buClr>
                <a:schemeClr val="tx2"/>
              </a:buClr>
              <a:buFont typeface="+mj-lt"/>
              <a:buAutoNum type="arabicPeriod"/>
            </a:pPr>
            <a:r>
              <a:rPr lang="en-US" sz="2400" dirty="0">
                <a:cs typeface="Calibri"/>
              </a:rPr>
              <a:t>The Value</a:t>
            </a:r>
          </a:p>
          <a:p>
            <a:pPr marL="457200" indent="-457200">
              <a:buClr>
                <a:schemeClr val="tx2"/>
              </a:buClr>
              <a:buFont typeface="+mj-lt"/>
              <a:buAutoNum type="arabicPeriod"/>
            </a:pPr>
            <a:r>
              <a:rPr lang="en-US" sz="2400" dirty="0">
                <a:cs typeface="Calibri"/>
              </a:rPr>
              <a:t>Timeline </a:t>
            </a:r>
          </a:p>
          <a:p>
            <a:pPr marL="457200" indent="-457200">
              <a:buClr>
                <a:schemeClr val="tx2"/>
              </a:buClr>
              <a:buFont typeface="+mj-lt"/>
              <a:buAutoNum type="arabicPeriod"/>
            </a:pPr>
            <a:r>
              <a:rPr lang="en-US" sz="2400" dirty="0">
                <a:cs typeface="Calibri"/>
              </a:rPr>
              <a:t>Sum-up</a:t>
            </a:r>
          </a:p>
        </p:txBody>
      </p:sp>
      <p:pic>
        <p:nvPicPr>
          <p:cNvPr id="7" name="Picture 6" descr="A picture containing text, stationary&#10;&#10;Description automatically generated">
            <a:extLst>
              <a:ext uri="{FF2B5EF4-FFF2-40B4-BE49-F238E27FC236}">
                <a16:creationId xmlns:a16="http://schemas.microsoft.com/office/drawing/2014/main" id="{257D4648-E151-C80E-410A-DEFEB49184C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410" y="2286000"/>
            <a:ext cx="545757" cy="545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514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C3E65D-DEAB-4A51-84EB-268C7DF1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21963"/>
            <a:ext cx="9269627" cy="1325563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Why We Want to Do this -</a:t>
            </a:r>
            <a:r>
              <a:rPr lang="lt-LT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The Goals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F28681A-B96F-4908-B0B1-5981FBAA3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60141"/>
            <a:ext cx="4957119" cy="402830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dirty="0">
                <a:cs typeface="Calibri"/>
              </a:rPr>
              <a:t>Upskill and reskill our employees to adapt to future needs</a:t>
            </a:r>
          </a:p>
          <a:p>
            <a:r>
              <a:rPr lang="en-US" sz="2000" dirty="0">
                <a:cs typeface="Calibri"/>
              </a:rPr>
              <a:t>Centralizing of all learning activities and saving time on administration</a:t>
            </a:r>
          </a:p>
          <a:p>
            <a:r>
              <a:rPr lang="en-US" sz="2000" dirty="0">
                <a:cs typeface="Calibri"/>
              </a:rPr>
              <a:t>Keep track on learning and development for individuals, departments, and the entire organization </a:t>
            </a:r>
          </a:p>
          <a:p>
            <a:r>
              <a:rPr lang="en-US" sz="2000" dirty="0">
                <a:cs typeface="Calibri"/>
              </a:rPr>
              <a:t>Improve learning activities across the entire organization</a:t>
            </a:r>
          </a:p>
          <a:p>
            <a:r>
              <a:rPr lang="en-US" sz="2000" dirty="0">
                <a:cs typeface="Calibri"/>
              </a:rPr>
              <a:t>Reach the employees on their favorite device with relevant and engaging learning content</a:t>
            </a:r>
            <a:endParaRPr lang="da-DK" sz="2000" dirty="0">
              <a:cs typeface="Calibri"/>
            </a:endParaRPr>
          </a:p>
          <a:p>
            <a:endParaRPr lang="da-DK" sz="2000" dirty="0">
              <a:cs typeface="Calibri"/>
            </a:endParaRPr>
          </a:p>
        </p:txBody>
      </p:sp>
      <p:sp>
        <p:nvSpPr>
          <p:cNvPr id="6" name="Pladsholder til indhold 2">
            <a:extLst>
              <a:ext uri="{FF2B5EF4-FFF2-40B4-BE49-F238E27FC236}">
                <a16:creationId xmlns:a16="http://schemas.microsoft.com/office/drawing/2014/main" id="{3A779595-3306-82A4-4162-8D947FC51DB1}"/>
              </a:ext>
            </a:extLst>
          </p:cNvPr>
          <p:cNvSpPr txBox="1">
            <a:spLocks/>
          </p:cNvSpPr>
          <p:nvPr/>
        </p:nvSpPr>
        <p:spPr>
          <a:xfrm>
            <a:off x="6396683" y="2363974"/>
            <a:ext cx="4957119" cy="396268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cs typeface="Calibri"/>
              </a:rPr>
              <a:t>Budget savings by a digitalization of training activities</a:t>
            </a:r>
          </a:p>
          <a:p>
            <a:r>
              <a:rPr lang="en-US" sz="2000" dirty="0">
                <a:cs typeface="Calibri"/>
              </a:rPr>
              <a:t>Boost onboarding of new employees to reduce time-to-performance</a:t>
            </a:r>
          </a:p>
          <a:p>
            <a:r>
              <a:rPr lang="en-US" sz="2000" dirty="0">
                <a:cs typeface="Calibri"/>
              </a:rPr>
              <a:t>Stronger employee retention with more relevant learning and development</a:t>
            </a:r>
          </a:p>
          <a:p>
            <a:r>
              <a:rPr lang="en-US" sz="2000" dirty="0">
                <a:cs typeface="Calibri"/>
              </a:rPr>
              <a:t>Ensure compliance training such as GDPR and IT security across the entire organization</a:t>
            </a:r>
          </a:p>
          <a:p>
            <a:r>
              <a:rPr lang="en-US" sz="2000" dirty="0">
                <a:solidFill>
                  <a:schemeClr val="accent2"/>
                </a:solidFill>
                <a:cs typeface="Calibri"/>
              </a:rPr>
              <a:t>[Type in more goals to achieve – relevant in our case]</a:t>
            </a:r>
          </a:p>
          <a:p>
            <a:endParaRPr lang="da-DK" sz="2000" dirty="0">
              <a:cs typeface="Calibri"/>
            </a:endParaRPr>
          </a:p>
          <a:p>
            <a:endParaRPr lang="da-DK" sz="2000" dirty="0"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199CA38-4455-BF18-8AB2-A9895CFAFEA3}"/>
              </a:ext>
            </a:extLst>
          </p:cNvPr>
          <p:cNvSpPr txBox="1"/>
          <p:nvPr/>
        </p:nvSpPr>
        <p:spPr>
          <a:xfrm>
            <a:off x="838199" y="1440252"/>
            <a:ext cx="789802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b="1" dirty="0">
                <a:cs typeface="Calibri"/>
              </a:rPr>
              <a:t>This is what we want to achieve in </a:t>
            </a:r>
            <a:r>
              <a:rPr lang="en-US" sz="2400" b="1" dirty="0">
                <a:solidFill>
                  <a:schemeClr val="accent2"/>
                </a:solidFill>
                <a:cs typeface="Calibri"/>
              </a:rPr>
              <a:t>[type company name]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C6500E2-06FC-03D2-870E-B8BCFDF7C1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3562" y="531342"/>
            <a:ext cx="468527" cy="468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014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>
            <a:extLst>
              <a:ext uri="{FF2B5EF4-FFF2-40B4-BE49-F238E27FC236}">
                <a16:creationId xmlns:a16="http://schemas.microsoft.com/office/drawing/2014/main" id="{8E8CA5FB-A4F0-4D28-897E-1AFD098E6B97}"/>
              </a:ext>
            </a:extLst>
          </p:cNvPr>
          <p:cNvSpPr/>
          <p:nvPr/>
        </p:nvSpPr>
        <p:spPr>
          <a:xfrm>
            <a:off x="7215005" y="3694176"/>
            <a:ext cx="5266944" cy="526694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F812A2A-2153-45EF-B5DC-7D09D242F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078097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Reasons to Digitalize Learning in </a:t>
            </a:r>
            <a:r>
              <a:rPr lang="en-US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[type company name]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A3DE13B-0D39-4450-B032-ACBBCCF46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1980"/>
            <a:ext cx="10515600" cy="252395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Clr>
                <a:schemeClr val="tx1"/>
              </a:buClr>
            </a:pPr>
            <a:r>
              <a:rPr lang="en-US" sz="2000" dirty="0">
                <a:solidFill>
                  <a:schemeClr val="accent6"/>
                </a:solidFill>
                <a:cs typeface="Calibri"/>
              </a:rPr>
              <a:t>[Example – Reason 1] </a:t>
            </a:r>
            <a:r>
              <a:rPr lang="en-US" sz="2000" dirty="0">
                <a:cs typeface="Calibri"/>
              </a:rPr>
              <a:t>In our strategy [...] we want to attract and retain talents [...] and improving learning and development activities is a way to do so. </a:t>
            </a:r>
          </a:p>
          <a:p>
            <a:pPr>
              <a:buClr>
                <a:schemeClr val="tx1"/>
              </a:buClr>
            </a:pPr>
            <a:r>
              <a:rPr lang="en-US" sz="2000" dirty="0">
                <a:solidFill>
                  <a:schemeClr val="accent6"/>
                </a:solidFill>
                <a:cs typeface="Calibri"/>
              </a:rPr>
              <a:t>[Example – Reason 2] </a:t>
            </a:r>
            <a:r>
              <a:rPr lang="en-US" sz="2000" dirty="0">
                <a:cs typeface="Calibri"/>
              </a:rPr>
              <a:t>We handle a lot of personal data from EU citizens and need a way to ensure compliance across the organization</a:t>
            </a:r>
          </a:p>
          <a:p>
            <a:pPr>
              <a:buClr>
                <a:schemeClr val="tx1"/>
              </a:buClr>
            </a:pPr>
            <a:r>
              <a:rPr lang="en-US" sz="2000" dirty="0">
                <a:solidFill>
                  <a:schemeClr val="accent2"/>
                </a:solidFill>
                <a:cs typeface="Calibri"/>
              </a:rPr>
              <a:t>[Type in more relevant reasons in our case]</a:t>
            </a:r>
          </a:p>
          <a:p>
            <a:pPr>
              <a:buClr>
                <a:schemeClr val="tx1"/>
              </a:buClr>
            </a:pPr>
            <a:r>
              <a:rPr lang="en-US" sz="2000" dirty="0">
                <a:solidFill>
                  <a:schemeClr val="accent2"/>
                </a:solidFill>
                <a:cs typeface="Calibri"/>
              </a:rPr>
              <a:t>[Type in more relevant reasons in our case]</a:t>
            </a:r>
          </a:p>
          <a:p>
            <a:endParaRPr lang="en-US" sz="2000" dirty="0"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3519F44-238B-4776-9921-2A5306345B06}"/>
              </a:ext>
            </a:extLst>
          </p:cNvPr>
          <p:cNvSpPr txBox="1"/>
          <p:nvPr/>
        </p:nvSpPr>
        <p:spPr>
          <a:xfrm>
            <a:off x="7939392" y="5137690"/>
            <a:ext cx="381817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cs typeface="Calibri"/>
              </a:rPr>
              <a:t>of employees would stay at a company longer if they invested in their learning and development. According to</a:t>
            </a:r>
            <a:r>
              <a:rPr lang="lt-LT" dirty="0">
                <a:solidFill>
                  <a:schemeClr val="bg1"/>
                </a:solidFill>
                <a:cs typeface="Calibri"/>
              </a:rPr>
              <a:t> </a:t>
            </a:r>
            <a:r>
              <a:rPr lang="en-US" dirty="0">
                <a:cs typeface="Calibri"/>
                <a:hlinkClick r:id="rId2"/>
              </a:rPr>
              <a:t>LinkedIn Workplace Learning Report</a:t>
            </a:r>
            <a:endParaRPr lang="en-US" dirty="0"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1A4C18-A2AC-4872-9723-E86A19A3DF79}"/>
              </a:ext>
            </a:extLst>
          </p:cNvPr>
          <p:cNvSpPr txBox="1"/>
          <p:nvPr/>
        </p:nvSpPr>
        <p:spPr>
          <a:xfrm>
            <a:off x="8619122" y="4116705"/>
            <a:ext cx="245871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94% </a:t>
            </a:r>
            <a:endParaRPr lang="en-DK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538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rundet rektangel 73">
            <a:extLst>
              <a:ext uri="{FF2B5EF4-FFF2-40B4-BE49-F238E27FC236}">
                <a16:creationId xmlns:a16="http://schemas.microsoft.com/office/drawing/2014/main" id="{84F298E9-1ECB-0A9E-BADE-C8D96F0552EC}"/>
              </a:ext>
            </a:extLst>
          </p:cNvPr>
          <p:cNvSpPr/>
          <p:nvPr/>
        </p:nvSpPr>
        <p:spPr>
          <a:xfrm>
            <a:off x="10033134" y="2029757"/>
            <a:ext cx="2502243" cy="3226077"/>
          </a:xfrm>
          <a:prstGeom prst="roundRect">
            <a:avLst>
              <a:gd name="adj" fmla="val 4885"/>
            </a:avLst>
          </a:prstGeom>
          <a:solidFill>
            <a:schemeClr val="bg2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Afrundet rektangel 59">
            <a:extLst>
              <a:ext uri="{FF2B5EF4-FFF2-40B4-BE49-F238E27FC236}">
                <a16:creationId xmlns:a16="http://schemas.microsoft.com/office/drawing/2014/main" id="{A4EE01E8-44C7-B01B-9019-1A279FD5C94F}"/>
              </a:ext>
            </a:extLst>
          </p:cNvPr>
          <p:cNvSpPr/>
          <p:nvPr/>
        </p:nvSpPr>
        <p:spPr>
          <a:xfrm>
            <a:off x="5316791" y="2029757"/>
            <a:ext cx="3976764" cy="4338385"/>
          </a:xfrm>
          <a:prstGeom prst="roundRect">
            <a:avLst>
              <a:gd name="adj" fmla="val 185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400" b="0" i="0" u="none" strike="noStrike" kern="1200" cap="none" spc="0" normalizeH="0" baseline="0" noProof="0" dirty="0">
              <a:ln>
                <a:noFill/>
              </a:ln>
              <a:solidFill>
                <a:srgbClr val="0F2F5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Afrundet rektangel 59">
            <a:extLst>
              <a:ext uri="{FF2B5EF4-FFF2-40B4-BE49-F238E27FC236}">
                <a16:creationId xmlns:a16="http://schemas.microsoft.com/office/drawing/2014/main" id="{594E5EAF-C774-9E8C-BB8C-4906D9D65369}"/>
              </a:ext>
            </a:extLst>
          </p:cNvPr>
          <p:cNvSpPr/>
          <p:nvPr/>
        </p:nvSpPr>
        <p:spPr>
          <a:xfrm>
            <a:off x="989397" y="2029757"/>
            <a:ext cx="3976764" cy="4338385"/>
          </a:xfrm>
          <a:prstGeom prst="roundRect">
            <a:avLst>
              <a:gd name="adj" fmla="val 166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400" b="0" i="0" u="none" strike="noStrike" kern="1200" cap="none" spc="0" normalizeH="0" baseline="0" noProof="0" dirty="0">
              <a:ln>
                <a:noFill/>
              </a:ln>
              <a:solidFill>
                <a:srgbClr val="0F2F5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8A75F15-F7FC-5F05-1491-E39F2D5632E3}"/>
              </a:ext>
            </a:extLst>
          </p:cNvPr>
          <p:cNvSpPr txBox="1">
            <a:spLocks/>
          </p:cNvSpPr>
          <p:nvPr/>
        </p:nvSpPr>
        <p:spPr>
          <a:xfrm>
            <a:off x="838200" y="467157"/>
            <a:ext cx="10515600" cy="69374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Numbers – Savings by Digitalization 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EE105C-3C69-C042-A46A-ED1E423CDF0B}"/>
              </a:ext>
            </a:extLst>
          </p:cNvPr>
          <p:cNvSpPr txBox="1"/>
          <p:nvPr/>
        </p:nvSpPr>
        <p:spPr>
          <a:xfrm>
            <a:off x="868803" y="2171557"/>
            <a:ext cx="42179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000" b="1" dirty="0">
                <a:solidFill>
                  <a:schemeClr val="accent2"/>
                </a:solidFill>
                <a:cs typeface="Calibri"/>
              </a:rPr>
              <a:t>[</a:t>
            </a:r>
            <a:r>
              <a:rPr lang="da-DK" sz="2000" b="1" dirty="0" err="1">
                <a:solidFill>
                  <a:schemeClr val="accent2"/>
                </a:solidFill>
                <a:cs typeface="Calibri"/>
              </a:rPr>
              <a:t>Our</a:t>
            </a:r>
            <a:r>
              <a:rPr lang="da-DK" sz="2000" b="1" dirty="0">
                <a:solidFill>
                  <a:schemeClr val="accent2"/>
                </a:solidFill>
                <a:cs typeface="Calibri"/>
              </a:rPr>
              <a:t> Company</a:t>
            </a:r>
            <a:r>
              <a:rPr lang="lt-LT" sz="2000" b="1" dirty="0">
                <a:solidFill>
                  <a:schemeClr val="accent2"/>
                </a:solidFill>
                <a:cs typeface="Calibri"/>
              </a:rPr>
              <a:t>]</a:t>
            </a:r>
            <a:r>
              <a:rPr lang="da-DK" sz="2000" b="1" dirty="0">
                <a:solidFill>
                  <a:schemeClr val="accent2"/>
                </a:solidFill>
                <a:cs typeface="Calibri"/>
              </a:rPr>
              <a:t> </a:t>
            </a:r>
          </a:p>
          <a:p>
            <a:pPr algn="ctr"/>
            <a:r>
              <a:rPr lang="da-DK" sz="2000" b="1" dirty="0" err="1">
                <a:cs typeface="Calibri"/>
              </a:rPr>
              <a:t>Today</a:t>
            </a:r>
            <a:endParaRPr lang="en-DK" sz="2000" dirty="0"/>
          </a:p>
        </p:txBody>
      </p:sp>
      <p:sp>
        <p:nvSpPr>
          <p:cNvPr id="9" name="Pladsholder til indhold 2">
            <a:extLst>
              <a:ext uri="{FF2B5EF4-FFF2-40B4-BE49-F238E27FC236}">
                <a16:creationId xmlns:a16="http://schemas.microsoft.com/office/drawing/2014/main" id="{3E4BCF0F-C83F-6058-0F6D-5A626C1A90CB}"/>
              </a:ext>
            </a:extLst>
          </p:cNvPr>
          <p:cNvSpPr txBox="1">
            <a:spLocks/>
          </p:cNvSpPr>
          <p:nvPr/>
        </p:nvSpPr>
        <p:spPr>
          <a:xfrm>
            <a:off x="838200" y="1210191"/>
            <a:ext cx="10515600" cy="3665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2400" b="0" i="0" dirty="0">
                <a:solidFill>
                  <a:schemeClr val="bg1"/>
                </a:solidFill>
                <a:effectLst/>
                <a:latin typeface="+mj-lt"/>
              </a:rPr>
              <a:t>Describe the assumptions and where the data comes from...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347F7B-22D6-48A4-E35F-E4A6BEA8B101}"/>
              </a:ext>
            </a:extLst>
          </p:cNvPr>
          <p:cNvSpPr txBox="1"/>
          <p:nvPr/>
        </p:nvSpPr>
        <p:spPr>
          <a:xfrm>
            <a:off x="5190173" y="2171557"/>
            <a:ext cx="423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000" b="1" dirty="0">
                <a:solidFill>
                  <a:schemeClr val="accent2"/>
                </a:solidFill>
                <a:cs typeface="Calibri"/>
              </a:rPr>
              <a:t>[</a:t>
            </a:r>
            <a:r>
              <a:rPr lang="da-DK" sz="2000" b="1" dirty="0" err="1">
                <a:solidFill>
                  <a:schemeClr val="accent2"/>
                </a:solidFill>
                <a:cs typeface="Calibri"/>
              </a:rPr>
              <a:t>Our</a:t>
            </a:r>
            <a:r>
              <a:rPr lang="da-DK" sz="2000" b="1" dirty="0">
                <a:solidFill>
                  <a:schemeClr val="accent2"/>
                </a:solidFill>
                <a:cs typeface="Calibri"/>
              </a:rPr>
              <a:t> Company</a:t>
            </a:r>
            <a:r>
              <a:rPr lang="lt-LT" sz="2000" b="1" dirty="0">
                <a:solidFill>
                  <a:schemeClr val="accent2"/>
                </a:solidFill>
                <a:cs typeface="Calibri"/>
              </a:rPr>
              <a:t>]</a:t>
            </a:r>
            <a:r>
              <a:rPr lang="da-DK" sz="2000" b="1" dirty="0">
                <a:solidFill>
                  <a:schemeClr val="accent2"/>
                </a:solidFill>
                <a:cs typeface="Calibri"/>
              </a:rPr>
              <a:t> </a:t>
            </a:r>
          </a:p>
          <a:p>
            <a:pPr algn="ctr"/>
            <a:r>
              <a:rPr lang="da-DK" sz="2000" b="1" dirty="0">
                <a:cs typeface="Calibri"/>
              </a:rPr>
              <a:t>in the Future</a:t>
            </a:r>
            <a:endParaRPr lang="en-DK" sz="2000" dirty="0"/>
          </a:p>
        </p:txBody>
      </p:sp>
      <p:sp>
        <p:nvSpPr>
          <p:cNvPr id="11" name="Afrundet rektangel 59">
            <a:extLst>
              <a:ext uri="{FF2B5EF4-FFF2-40B4-BE49-F238E27FC236}">
                <a16:creationId xmlns:a16="http://schemas.microsoft.com/office/drawing/2014/main" id="{34B721D8-E95B-C5CA-28B3-EA9317BE8E59}"/>
              </a:ext>
            </a:extLst>
          </p:cNvPr>
          <p:cNvSpPr/>
          <p:nvPr/>
        </p:nvSpPr>
        <p:spPr>
          <a:xfrm>
            <a:off x="1321779" y="3027360"/>
            <a:ext cx="3312000" cy="648000"/>
          </a:xfrm>
          <a:prstGeom prst="roundRect">
            <a:avLst>
              <a:gd name="adj" fmla="val 1941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400" b="1" i="0" u="none" strike="noStrike" kern="1200" cap="none" spc="0" normalizeH="0" baseline="0" noProof="0" dirty="0">
                <a:ln>
                  <a:noFill/>
                </a:ln>
                <a:solidFill>
                  <a:srgbClr val="0F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2.300 </a:t>
            </a:r>
            <a:r>
              <a:rPr kumimoji="0" lang="da-DK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F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employees</a:t>
            </a:r>
            <a:endParaRPr kumimoji="0" lang="da-DK" sz="1400" b="1" i="0" u="none" strike="noStrike" kern="1200" cap="none" spc="0" normalizeH="0" baseline="0" noProof="0" dirty="0">
              <a:ln>
                <a:noFill/>
              </a:ln>
              <a:solidFill>
                <a:srgbClr val="0F2F5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Afrundet rektangel 59">
            <a:extLst>
              <a:ext uri="{FF2B5EF4-FFF2-40B4-BE49-F238E27FC236}">
                <a16:creationId xmlns:a16="http://schemas.microsoft.com/office/drawing/2014/main" id="{B764490B-6EB4-8FCD-26E9-5FF5998777C7}"/>
              </a:ext>
            </a:extLst>
          </p:cNvPr>
          <p:cNvSpPr/>
          <p:nvPr/>
        </p:nvSpPr>
        <p:spPr>
          <a:xfrm>
            <a:off x="1321779" y="3817597"/>
            <a:ext cx="3312000" cy="648000"/>
          </a:xfrm>
          <a:prstGeom prst="roundRect">
            <a:avLst>
              <a:gd name="adj" fmla="val 1941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400" b="1" dirty="0">
                <a:solidFill>
                  <a:srgbClr val="0F2F56"/>
                </a:solidFill>
                <a:latin typeface="Calibri" panose="020F0502020204030204"/>
              </a:rPr>
              <a:t>29 hours of </a:t>
            </a:r>
            <a:r>
              <a:rPr lang="da-DK" sz="1400" b="1" dirty="0" err="1">
                <a:solidFill>
                  <a:srgbClr val="0F2F56"/>
                </a:solidFill>
                <a:latin typeface="Calibri" panose="020F0502020204030204"/>
              </a:rPr>
              <a:t>training</a:t>
            </a:r>
            <a:r>
              <a:rPr lang="da-DK" sz="1400" b="1" dirty="0">
                <a:solidFill>
                  <a:srgbClr val="0F2F56"/>
                </a:solidFill>
                <a:latin typeface="Calibri" panose="020F0502020204030204"/>
              </a:rPr>
              <a:t> </a:t>
            </a:r>
            <a:r>
              <a:rPr lang="da-DK" sz="1400" dirty="0">
                <a:solidFill>
                  <a:srgbClr val="0F2F56"/>
                </a:solidFill>
                <a:latin typeface="Calibri" panose="020F0502020204030204"/>
              </a:rPr>
              <a:t>pr. </a:t>
            </a:r>
            <a:r>
              <a:rPr lang="da-DK" sz="1400" dirty="0" err="1">
                <a:solidFill>
                  <a:srgbClr val="0F2F56"/>
                </a:solidFill>
                <a:latin typeface="Calibri" panose="020F0502020204030204"/>
              </a:rPr>
              <a:t>employee</a:t>
            </a:r>
            <a:r>
              <a:rPr lang="da-DK" sz="1400" dirty="0">
                <a:solidFill>
                  <a:srgbClr val="0F2F56"/>
                </a:solidFill>
                <a:latin typeface="Calibri" panose="020F0502020204030204"/>
              </a:rPr>
              <a:t>/</a:t>
            </a:r>
            <a:r>
              <a:rPr lang="da-DK" sz="1400" dirty="0" err="1">
                <a:solidFill>
                  <a:srgbClr val="0F2F56"/>
                </a:solidFill>
                <a:latin typeface="Calibri" panose="020F0502020204030204"/>
              </a:rPr>
              <a:t>year</a:t>
            </a:r>
            <a:endParaRPr kumimoji="0" lang="da-DK" sz="1400" b="0" i="0" u="none" strike="noStrike" kern="1200" cap="none" spc="0" normalizeH="0" baseline="0" noProof="0" dirty="0">
              <a:ln>
                <a:noFill/>
              </a:ln>
              <a:solidFill>
                <a:srgbClr val="0F2F5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Afrundet rektangel 59">
            <a:extLst>
              <a:ext uri="{FF2B5EF4-FFF2-40B4-BE49-F238E27FC236}">
                <a16:creationId xmlns:a16="http://schemas.microsoft.com/office/drawing/2014/main" id="{7DDCEA37-9220-A8AD-1941-5B8856313550}"/>
              </a:ext>
            </a:extLst>
          </p:cNvPr>
          <p:cNvSpPr/>
          <p:nvPr/>
        </p:nvSpPr>
        <p:spPr>
          <a:xfrm>
            <a:off x="1321779" y="4607834"/>
            <a:ext cx="3312000" cy="648000"/>
          </a:xfrm>
          <a:prstGeom prst="roundRect">
            <a:avLst>
              <a:gd name="adj" fmla="val 1941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400" b="1" dirty="0">
                <a:solidFill>
                  <a:srgbClr val="0F2F56"/>
                </a:solidFill>
                <a:latin typeface="Calibri" panose="020F0502020204030204"/>
              </a:rPr>
              <a:t>225 SEK </a:t>
            </a:r>
            <a:r>
              <a:rPr lang="da-DK" sz="1400" b="1" dirty="0" err="1">
                <a:solidFill>
                  <a:srgbClr val="0F2F56"/>
                </a:solidFill>
                <a:latin typeface="Calibri" panose="020F0502020204030204"/>
              </a:rPr>
              <a:t>hourly</a:t>
            </a:r>
            <a:r>
              <a:rPr lang="da-DK" sz="1400" b="1" dirty="0">
                <a:solidFill>
                  <a:srgbClr val="0F2F56"/>
                </a:solidFill>
                <a:latin typeface="Calibri" panose="020F0502020204030204"/>
              </a:rPr>
              <a:t> rate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400" dirty="0">
                <a:solidFill>
                  <a:srgbClr val="0F2F56"/>
                </a:solidFill>
                <a:latin typeface="Calibri" panose="020F0502020204030204"/>
              </a:rPr>
              <a:t>(36.000 SEK/160 </a:t>
            </a:r>
            <a:r>
              <a:rPr lang="da-DK" sz="1400" dirty="0" err="1">
                <a:solidFill>
                  <a:srgbClr val="0F2F56"/>
                </a:solidFill>
                <a:latin typeface="Calibri" panose="020F0502020204030204"/>
              </a:rPr>
              <a:t>work</a:t>
            </a:r>
            <a:r>
              <a:rPr lang="da-DK" sz="1400" dirty="0">
                <a:solidFill>
                  <a:srgbClr val="0F2F56"/>
                </a:solidFill>
                <a:latin typeface="Calibri" panose="020F0502020204030204"/>
              </a:rPr>
              <a:t> hours)</a:t>
            </a:r>
            <a:endParaRPr kumimoji="0" lang="da-DK" sz="1400" b="0" i="0" u="none" strike="noStrike" kern="1200" cap="none" spc="0" normalizeH="0" baseline="0" noProof="0" dirty="0">
              <a:ln>
                <a:noFill/>
              </a:ln>
              <a:solidFill>
                <a:srgbClr val="0F2F5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Afrundet rektangel 59">
            <a:extLst>
              <a:ext uri="{FF2B5EF4-FFF2-40B4-BE49-F238E27FC236}">
                <a16:creationId xmlns:a16="http://schemas.microsoft.com/office/drawing/2014/main" id="{674FB16D-3E89-7689-E7C2-EBF8FA7F3A34}"/>
              </a:ext>
            </a:extLst>
          </p:cNvPr>
          <p:cNvSpPr/>
          <p:nvPr/>
        </p:nvSpPr>
        <p:spPr>
          <a:xfrm>
            <a:off x="1321779" y="5398070"/>
            <a:ext cx="3312000" cy="648000"/>
          </a:xfrm>
          <a:prstGeom prst="roundRect">
            <a:avLst>
              <a:gd name="adj" fmla="val 1941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400" b="1" dirty="0">
                <a:solidFill>
                  <a:schemeClr val="bg1"/>
                </a:solidFill>
                <a:latin typeface="Calibri" panose="020F0502020204030204"/>
              </a:rPr>
              <a:t>Apr. 15.000.000 SEK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</a:t>
            </a:r>
            <a:r>
              <a:rPr lang="da-DK" sz="1400" dirty="0">
                <a:solidFill>
                  <a:schemeClr val="bg1"/>
                </a:solidFill>
                <a:latin typeface="Calibri" panose="020F0502020204030204"/>
              </a:rPr>
              <a:t>lost </a:t>
            </a:r>
            <a:r>
              <a:rPr lang="da-DK" sz="1400" dirty="0" err="1">
                <a:solidFill>
                  <a:schemeClr val="bg1"/>
                </a:solidFill>
                <a:latin typeface="Calibri" panose="020F0502020204030204"/>
              </a:rPr>
              <a:t>employee</a:t>
            </a:r>
            <a:r>
              <a:rPr lang="da-DK" sz="1400" dirty="0">
                <a:solidFill>
                  <a:schemeClr val="bg1"/>
                </a:solidFill>
                <a:latin typeface="Calibri" panose="020F0502020204030204"/>
              </a:rPr>
              <a:t> </a:t>
            </a:r>
            <a:r>
              <a:rPr lang="da-DK" sz="1400" dirty="0" err="1">
                <a:solidFill>
                  <a:schemeClr val="bg1"/>
                </a:solidFill>
                <a:latin typeface="Calibri" panose="020F0502020204030204"/>
              </a:rPr>
              <a:t>productivity</a:t>
            </a:r>
            <a:r>
              <a:rPr lang="da-DK" sz="1400" dirty="0">
                <a:solidFill>
                  <a:schemeClr val="bg1"/>
                </a:solidFill>
                <a:latin typeface="Calibri" panose="020F0502020204030204"/>
              </a:rPr>
              <a:t> pr. </a:t>
            </a:r>
            <a:r>
              <a:rPr lang="da-DK" sz="1400" dirty="0" err="1">
                <a:solidFill>
                  <a:schemeClr val="bg1"/>
                </a:solidFill>
                <a:latin typeface="Calibri" panose="020F0502020204030204"/>
              </a:rPr>
              <a:t>year</a:t>
            </a:r>
            <a:endParaRPr kumimoji="0" lang="da-DK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frundet rektangel 59">
            <a:extLst>
              <a:ext uri="{FF2B5EF4-FFF2-40B4-BE49-F238E27FC236}">
                <a16:creationId xmlns:a16="http://schemas.microsoft.com/office/drawing/2014/main" id="{DE69504B-F471-0014-FCF4-6EEE5A31F684}"/>
              </a:ext>
            </a:extLst>
          </p:cNvPr>
          <p:cNvSpPr/>
          <p:nvPr/>
        </p:nvSpPr>
        <p:spPr>
          <a:xfrm>
            <a:off x="5649173" y="3027360"/>
            <a:ext cx="3312000" cy="648000"/>
          </a:xfrm>
          <a:prstGeom prst="roundRect">
            <a:avLst>
              <a:gd name="adj" fmla="val 1941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400" b="1" i="0" u="none" strike="noStrike" kern="1200" cap="none" spc="0" normalizeH="0" baseline="0" noProof="0" dirty="0">
                <a:ln>
                  <a:noFill/>
                </a:ln>
                <a:solidFill>
                  <a:srgbClr val="0F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2.300 </a:t>
            </a:r>
            <a:r>
              <a:rPr kumimoji="0" lang="da-DK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0F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employees</a:t>
            </a:r>
            <a:endParaRPr kumimoji="0" lang="da-DK" sz="1400" b="1" i="0" u="none" strike="noStrike" kern="1200" cap="none" spc="0" normalizeH="0" baseline="0" noProof="0" dirty="0">
              <a:ln>
                <a:noFill/>
              </a:ln>
              <a:solidFill>
                <a:srgbClr val="0F2F5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frundet rektangel 59">
            <a:extLst>
              <a:ext uri="{FF2B5EF4-FFF2-40B4-BE49-F238E27FC236}">
                <a16:creationId xmlns:a16="http://schemas.microsoft.com/office/drawing/2014/main" id="{E75A835E-57C2-5148-8CE2-789C295778CF}"/>
              </a:ext>
            </a:extLst>
          </p:cNvPr>
          <p:cNvSpPr/>
          <p:nvPr/>
        </p:nvSpPr>
        <p:spPr>
          <a:xfrm>
            <a:off x="5649173" y="3817597"/>
            <a:ext cx="3312000" cy="648000"/>
          </a:xfrm>
          <a:prstGeom prst="roundRect">
            <a:avLst>
              <a:gd name="adj" fmla="val 1941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400" b="1" dirty="0">
                <a:solidFill>
                  <a:srgbClr val="0F2F56"/>
                </a:solidFill>
                <a:latin typeface="Calibri" panose="020F0502020204030204"/>
              </a:rPr>
              <a:t>20 hours of </a:t>
            </a:r>
            <a:r>
              <a:rPr lang="da-DK" sz="1400" b="1" dirty="0" err="1">
                <a:solidFill>
                  <a:srgbClr val="0F2F56"/>
                </a:solidFill>
                <a:latin typeface="Calibri" panose="020F0502020204030204"/>
              </a:rPr>
              <a:t>training</a:t>
            </a:r>
            <a:r>
              <a:rPr lang="da-DK" sz="1400" b="1" dirty="0">
                <a:solidFill>
                  <a:srgbClr val="0F2F56"/>
                </a:solidFill>
                <a:latin typeface="Calibri" panose="020F0502020204030204"/>
              </a:rPr>
              <a:t> </a:t>
            </a:r>
            <a:r>
              <a:rPr lang="da-DK" sz="1400" dirty="0">
                <a:solidFill>
                  <a:srgbClr val="0F2F56"/>
                </a:solidFill>
                <a:latin typeface="Calibri" panose="020F0502020204030204"/>
              </a:rPr>
              <a:t>pr. </a:t>
            </a:r>
            <a:r>
              <a:rPr lang="da-DK" sz="1400" dirty="0" err="1">
                <a:solidFill>
                  <a:srgbClr val="0F2F56"/>
                </a:solidFill>
                <a:latin typeface="Calibri" panose="020F0502020204030204"/>
              </a:rPr>
              <a:t>employee</a:t>
            </a:r>
            <a:r>
              <a:rPr lang="da-DK" sz="1400" dirty="0">
                <a:solidFill>
                  <a:srgbClr val="0F2F56"/>
                </a:solidFill>
                <a:latin typeface="Calibri" panose="020F0502020204030204"/>
              </a:rPr>
              <a:t>/</a:t>
            </a:r>
            <a:r>
              <a:rPr lang="da-DK" sz="1400" dirty="0" err="1">
                <a:solidFill>
                  <a:srgbClr val="0F2F56"/>
                </a:solidFill>
                <a:latin typeface="Calibri" panose="020F0502020204030204"/>
              </a:rPr>
              <a:t>year</a:t>
            </a:r>
            <a:endParaRPr lang="da-DK" sz="1400" dirty="0">
              <a:solidFill>
                <a:srgbClr val="0F2F56"/>
              </a:solidFill>
              <a:latin typeface="Calibri" panose="020F05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400" b="0" i="0" u="none" strike="noStrike" kern="1200" cap="none" spc="0" normalizeH="0" baseline="0" noProof="0" dirty="0">
                <a:ln>
                  <a:noFill/>
                </a:ln>
                <a:solidFill>
                  <a:srgbClr val="0F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(65% </a:t>
            </a:r>
            <a:r>
              <a:rPr kumimoji="0" lang="da-DK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F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physical</a:t>
            </a:r>
            <a:r>
              <a:rPr kumimoji="0" lang="da-DK" sz="1400" b="0" i="0" u="none" strike="noStrike" kern="1200" cap="none" spc="0" normalizeH="0" baseline="0" noProof="0" dirty="0">
                <a:ln>
                  <a:noFill/>
                </a:ln>
                <a:solidFill>
                  <a:srgbClr val="0F2F5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– 35% digital)</a:t>
            </a:r>
          </a:p>
        </p:txBody>
      </p:sp>
      <p:sp>
        <p:nvSpPr>
          <p:cNvPr id="17" name="Afrundet rektangel 59">
            <a:extLst>
              <a:ext uri="{FF2B5EF4-FFF2-40B4-BE49-F238E27FC236}">
                <a16:creationId xmlns:a16="http://schemas.microsoft.com/office/drawing/2014/main" id="{32A68B6C-AB5B-0332-1586-07DCC087FB8E}"/>
              </a:ext>
            </a:extLst>
          </p:cNvPr>
          <p:cNvSpPr/>
          <p:nvPr/>
        </p:nvSpPr>
        <p:spPr>
          <a:xfrm>
            <a:off x="5649173" y="4607834"/>
            <a:ext cx="3312000" cy="648000"/>
          </a:xfrm>
          <a:prstGeom prst="roundRect">
            <a:avLst>
              <a:gd name="adj" fmla="val 1941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400" b="1" dirty="0">
                <a:solidFill>
                  <a:srgbClr val="0F2F56"/>
                </a:solidFill>
                <a:latin typeface="Calibri" panose="020F0502020204030204"/>
              </a:rPr>
              <a:t>225 SEK </a:t>
            </a:r>
            <a:r>
              <a:rPr lang="da-DK" sz="1400" b="1" dirty="0" err="1">
                <a:solidFill>
                  <a:srgbClr val="0F2F56"/>
                </a:solidFill>
                <a:latin typeface="Calibri" panose="020F0502020204030204"/>
              </a:rPr>
              <a:t>hourly</a:t>
            </a:r>
            <a:r>
              <a:rPr lang="da-DK" sz="1400" b="1" dirty="0">
                <a:solidFill>
                  <a:srgbClr val="0F2F56"/>
                </a:solidFill>
                <a:latin typeface="Calibri" panose="020F0502020204030204"/>
              </a:rPr>
              <a:t> rate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400" dirty="0">
                <a:solidFill>
                  <a:srgbClr val="0F2F56"/>
                </a:solidFill>
                <a:latin typeface="Calibri" panose="020F0502020204030204"/>
              </a:rPr>
              <a:t>(36.000 SEK/160 </a:t>
            </a:r>
            <a:r>
              <a:rPr lang="da-DK" sz="1400" dirty="0" err="1">
                <a:solidFill>
                  <a:srgbClr val="0F2F56"/>
                </a:solidFill>
                <a:latin typeface="Calibri" panose="020F0502020204030204"/>
              </a:rPr>
              <a:t>work</a:t>
            </a:r>
            <a:r>
              <a:rPr lang="da-DK" sz="1400" dirty="0">
                <a:solidFill>
                  <a:srgbClr val="0F2F56"/>
                </a:solidFill>
                <a:latin typeface="Calibri" panose="020F0502020204030204"/>
              </a:rPr>
              <a:t> hours)</a:t>
            </a:r>
            <a:endParaRPr kumimoji="0" lang="da-DK" sz="1400" b="0" i="0" u="none" strike="noStrike" kern="1200" cap="none" spc="0" normalizeH="0" baseline="0" noProof="0" dirty="0">
              <a:ln>
                <a:noFill/>
              </a:ln>
              <a:solidFill>
                <a:srgbClr val="0F2F5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frundet rektangel 59">
            <a:extLst>
              <a:ext uri="{FF2B5EF4-FFF2-40B4-BE49-F238E27FC236}">
                <a16:creationId xmlns:a16="http://schemas.microsoft.com/office/drawing/2014/main" id="{A847E464-549C-D598-751F-D0AE7CC4A66A}"/>
              </a:ext>
            </a:extLst>
          </p:cNvPr>
          <p:cNvSpPr/>
          <p:nvPr/>
        </p:nvSpPr>
        <p:spPr>
          <a:xfrm>
            <a:off x="5649173" y="5398070"/>
            <a:ext cx="3312000" cy="648000"/>
          </a:xfrm>
          <a:prstGeom prst="roundRect">
            <a:avLst>
              <a:gd name="adj" fmla="val 1941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400" b="1" dirty="0">
                <a:solidFill>
                  <a:schemeClr val="bg1"/>
                </a:solidFill>
                <a:latin typeface="Calibri" panose="020F0502020204030204"/>
              </a:rPr>
              <a:t>Apr. 10.300.000 SEK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</a:t>
            </a:r>
            <a:r>
              <a:rPr lang="da-DK" sz="1400" dirty="0">
                <a:solidFill>
                  <a:schemeClr val="bg1"/>
                </a:solidFill>
                <a:latin typeface="Calibri" panose="020F0502020204030204"/>
              </a:rPr>
              <a:t>lost </a:t>
            </a:r>
            <a:r>
              <a:rPr lang="da-DK" sz="1400" dirty="0" err="1">
                <a:solidFill>
                  <a:schemeClr val="bg1"/>
                </a:solidFill>
                <a:latin typeface="Calibri" panose="020F0502020204030204"/>
              </a:rPr>
              <a:t>employee</a:t>
            </a:r>
            <a:r>
              <a:rPr lang="da-DK" sz="1400" dirty="0">
                <a:solidFill>
                  <a:schemeClr val="bg1"/>
                </a:solidFill>
                <a:latin typeface="Calibri" panose="020F0502020204030204"/>
              </a:rPr>
              <a:t> </a:t>
            </a:r>
            <a:r>
              <a:rPr lang="da-DK" sz="1400" dirty="0" err="1">
                <a:solidFill>
                  <a:schemeClr val="bg1"/>
                </a:solidFill>
                <a:latin typeface="Calibri" panose="020F0502020204030204"/>
              </a:rPr>
              <a:t>productivity</a:t>
            </a:r>
            <a:r>
              <a:rPr lang="da-DK" sz="1400" dirty="0">
                <a:solidFill>
                  <a:schemeClr val="bg1"/>
                </a:solidFill>
                <a:latin typeface="Calibri" panose="020F0502020204030204"/>
              </a:rPr>
              <a:t> pr. </a:t>
            </a:r>
            <a:r>
              <a:rPr lang="da-DK" sz="1400" dirty="0" err="1">
                <a:solidFill>
                  <a:schemeClr val="bg1"/>
                </a:solidFill>
                <a:latin typeface="Calibri" panose="020F0502020204030204"/>
              </a:rPr>
              <a:t>year</a:t>
            </a:r>
            <a:endParaRPr kumimoji="0" lang="da-DK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CF13AEC-8AFC-A337-6289-92A899607416}"/>
              </a:ext>
            </a:extLst>
          </p:cNvPr>
          <p:cNvSpPr txBox="1"/>
          <p:nvPr/>
        </p:nvSpPr>
        <p:spPr>
          <a:xfrm>
            <a:off x="10281661" y="3428797"/>
            <a:ext cx="167399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i="0" dirty="0">
                <a:solidFill>
                  <a:schemeClr val="bg1"/>
                </a:solidFill>
                <a:effectLst/>
              </a:rPr>
              <a:t>Use our calculator to estimate possible savings.</a:t>
            </a:r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04044AE6-88EA-709E-247A-8D3FF5ECA6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32760" y="4997441"/>
            <a:ext cx="1528449" cy="722234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E96FA9BA-C1A4-2078-1C84-9176BFF11DC4}"/>
              </a:ext>
            </a:extLst>
          </p:cNvPr>
          <p:cNvSpPr txBox="1"/>
          <p:nvPr/>
        </p:nvSpPr>
        <p:spPr>
          <a:xfrm>
            <a:off x="10354433" y="4316713"/>
            <a:ext cx="15284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hlinkClick r:id="rId4"/>
              </a:rPr>
              <a:t>TRY ME</a:t>
            </a:r>
            <a:endParaRPr lang="en-DK" sz="3200" b="1" dirty="0"/>
          </a:p>
        </p:txBody>
      </p:sp>
      <p:pic>
        <p:nvPicPr>
          <p:cNvPr id="26" name="Picture 25" descr="Icon&#10;&#10;Description automatically generated">
            <a:extLst>
              <a:ext uri="{FF2B5EF4-FFF2-40B4-BE49-F238E27FC236}">
                <a16:creationId xmlns:a16="http://schemas.microsoft.com/office/drawing/2014/main" id="{12EE0304-BCA7-5E4D-9203-895265419B8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56071">
            <a:off x="10881168" y="2459446"/>
            <a:ext cx="508870" cy="746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755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28A75F15-F7FC-5F05-1491-E39F2D5632E3}"/>
              </a:ext>
            </a:extLst>
          </p:cNvPr>
          <p:cNvSpPr txBox="1">
            <a:spLocks/>
          </p:cNvSpPr>
          <p:nvPr/>
        </p:nvSpPr>
        <p:spPr>
          <a:xfrm>
            <a:off x="838200" y="467157"/>
            <a:ext cx="10515600" cy="69374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Numbers – Savings by Digitalization </a:t>
            </a:r>
          </a:p>
        </p:txBody>
      </p:sp>
      <p:sp>
        <p:nvSpPr>
          <p:cNvPr id="9" name="Pladsholder til indhold 2">
            <a:extLst>
              <a:ext uri="{FF2B5EF4-FFF2-40B4-BE49-F238E27FC236}">
                <a16:creationId xmlns:a16="http://schemas.microsoft.com/office/drawing/2014/main" id="{3E4BCF0F-C83F-6058-0F6D-5A626C1A90CB}"/>
              </a:ext>
            </a:extLst>
          </p:cNvPr>
          <p:cNvSpPr txBox="1">
            <a:spLocks/>
          </p:cNvSpPr>
          <p:nvPr/>
        </p:nvSpPr>
        <p:spPr>
          <a:xfrm>
            <a:off x="838200" y="1210191"/>
            <a:ext cx="10515600" cy="36654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2400" b="0" i="0" dirty="0">
                <a:solidFill>
                  <a:schemeClr val="bg1"/>
                </a:solidFill>
                <a:effectLst/>
                <a:latin typeface="+mj-lt"/>
              </a:rPr>
              <a:t>Describe the assumptions and where the data comes from...</a:t>
            </a:r>
          </a:p>
        </p:txBody>
      </p:sp>
      <p:sp>
        <p:nvSpPr>
          <p:cNvPr id="2" name="Afrundet rektangel 73">
            <a:extLst>
              <a:ext uri="{FF2B5EF4-FFF2-40B4-BE49-F238E27FC236}">
                <a16:creationId xmlns:a16="http://schemas.microsoft.com/office/drawing/2014/main" id="{651C9916-EB64-92C0-2760-A1F4D701AACC}"/>
              </a:ext>
            </a:extLst>
          </p:cNvPr>
          <p:cNvSpPr/>
          <p:nvPr/>
        </p:nvSpPr>
        <p:spPr>
          <a:xfrm>
            <a:off x="989400" y="2243759"/>
            <a:ext cx="10213200" cy="3486481"/>
          </a:xfrm>
          <a:prstGeom prst="roundRect">
            <a:avLst>
              <a:gd name="adj" fmla="val 2336"/>
            </a:avLst>
          </a:prstGeom>
          <a:solidFill>
            <a:schemeClr val="accent2">
              <a:alpha val="1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8E956B-40F8-6E2C-B2AF-F4C5095DB651}"/>
              </a:ext>
            </a:extLst>
          </p:cNvPr>
          <p:cNvSpPr txBox="1"/>
          <p:nvPr/>
        </p:nvSpPr>
        <p:spPr>
          <a:xfrm>
            <a:off x="2324911" y="2733893"/>
            <a:ext cx="754217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 err="1">
                <a:solidFill>
                  <a:schemeClr val="bg1"/>
                </a:solidFill>
                <a:cs typeface="Calibri"/>
              </a:rPr>
              <a:t>Possible</a:t>
            </a:r>
            <a:r>
              <a:rPr lang="da-DK" sz="2400" b="1" dirty="0">
                <a:solidFill>
                  <a:schemeClr val="bg1"/>
                </a:solidFill>
                <a:cs typeface="Calibri"/>
              </a:rPr>
              <a:t> </a:t>
            </a:r>
            <a:r>
              <a:rPr lang="da-DK" sz="2400" b="1" dirty="0" err="1">
                <a:solidFill>
                  <a:schemeClr val="bg1"/>
                </a:solidFill>
                <a:cs typeface="Calibri"/>
              </a:rPr>
              <a:t>savings</a:t>
            </a:r>
            <a:endParaRPr lang="da-DK" sz="2400" dirty="0">
              <a:solidFill>
                <a:schemeClr val="bg1"/>
              </a:solidFill>
              <a:latin typeface="Calibri" panose="020F0502020204030204"/>
            </a:endParaRPr>
          </a:p>
          <a:p>
            <a:pPr algn="ctr"/>
            <a:r>
              <a:rPr lang="da-DK" sz="2400" dirty="0">
                <a:solidFill>
                  <a:schemeClr val="bg1"/>
                </a:solidFill>
                <a:latin typeface="Calibri" panose="020F0502020204030204"/>
              </a:rPr>
              <a:t>It </a:t>
            </a:r>
            <a:r>
              <a:rPr lang="da-DK" sz="2400" dirty="0" err="1">
                <a:solidFill>
                  <a:schemeClr val="bg1"/>
                </a:solidFill>
                <a:latin typeface="Calibri" panose="020F0502020204030204"/>
              </a:rPr>
              <a:t>will</a:t>
            </a:r>
            <a:r>
              <a:rPr lang="da-DK" sz="2400" dirty="0">
                <a:solidFill>
                  <a:schemeClr val="bg1"/>
                </a:solidFill>
                <a:latin typeface="Calibri" panose="020F0502020204030204"/>
              </a:rPr>
              <a:t> </a:t>
            </a:r>
            <a:r>
              <a:rPr lang="da-DK" sz="2400" dirty="0" err="1">
                <a:solidFill>
                  <a:schemeClr val="bg1"/>
                </a:solidFill>
                <a:latin typeface="Calibri" panose="020F0502020204030204"/>
              </a:rPr>
              <a:t>be</a:t>
            </a:r>
            <a:r>
              <a:rPr lang="da-DK" sz="2400" dirty="0">
                <a:solidFill>
                  <a:schemeClr val="bg1"/>
                </a:solidFill>
                <a:latin typeface="Calibri" panose="020F0502020204030204"/>
              </a:rPr>
              <a:t> </a:t>
            </a:r>
            <a:r>
              <a:rPr lang="da-DK" sz="2400" dirty="0" err="1">
                <a:solidFill>
                  <a:schemeClr val="bg1"/>
                </a:solidFill>
                <a:latin typeface="Calibri" panose="020F0502020204030204"/>
              </a:rPr>
              <a:t>possible</a:t>
            </a:r>
            <a:r>
              <a:rPr lang="da-DK" sz="2400" dirty="0">
                <a:solidFill>
                  <a:schemeClr val="bg1"/>
                </a:solidFill>
                <a:latin typeface="Calibri" panose="020F0502020204030204"/>
              </a:rPr>
              <a:t> to have a </a:t>
            </a:r>
            <a:r>
              <a:rPr lang="da-DK" sz="2400" dirty="0" err="1">
                <a:solidFill>
                  <a:schemeClr val="bg1"/>
                </a:solidFill>
                <a:latin typeface="Calibri" panose="020F0502020204030204"/>
              </a:rPr>
              <a:t>gain</a:t>
            </a:r>
            <a:r>
              <a:rPr lang="da-DK" sz="2400" dirty="0">
                <a:solidFill>
                  <a:schemeClr val="bg1"/>
                </a:solidFill>
                <a:latin typeface="Calibri" panose="020F0502020204030204"/>
              </a:rPr>
              <a:t> </a:t>
            </a:r>
            <a:r>
              <a:rPr lang="da-DK" sz="2400" dirty="0" err="1">
                <a:solidFill>
                  <a:schemeClr val="bg1"/>
                </a:solidFill>
                <a:latin typeface="Calibri" panose="020F0502020204030204"/>
              </a:rPr>
              <a:t>between</a:t>
            </a:r>
            <a:endParaRPr lang="da-DK" sz="2400" dirty="0">
              <a:solidFill>
                <a:schemeClr val="bg1"/>
              </a:solidFill>
              <a:latin typeface="Calibri" panose="020F0502020204030204"/>
            </a:endParaRPr>
          </a:p>
          <a:p>
            <a:pPr algn="ctr"/>
            <a:endParaRPr lang="da-DK" sz="2400" dirty="0">
              <a:solidFill>
                <a:schemeClr val="bg1"/>
              </a:solidFill>
              <a:latin typeface="Calibri" panose="020F0502020204030204"/>
            </a:endParaRPr>
          </a:p>
          <a:p>
            <a:pPr algn="ctr"/>
            <a:endParaRPr lang="da-DK" sz="2400" dirty="0">
              <a:solidFill>
                <a:schemeClr val="bg1"/>
              </a:solidFill>
              <a:latin typeface="Calibri" panose="020F0502020204030204"/>
            </a:endParaRPr>
          </a:p>
          <a:p>
            <a:pPr algn="ctr"/>
            <a:endParaRPr lang="da-DK" sz="2400" dirty="0">
              <a:solidFill>
                <a:schemeClr val="bg1"/>
              </a:solidFill>
              <a:latin typeface="Calibri" panose="020F0502020204030204"/>
            </a:endParaRPr>
          </a:p>
          <a:p>
            <a:pPr algn="ctr"/>
            <a:endParaRPr kumimoji="0" lang="lt-LT" sz="16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algn="ctr"/>
            <a:r>
              <a:rPr kumimoji="0" lang="da-DK" sz="16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Depending</a:t>
            </a:r>
            <a:r>
              <a:rPr kumimoji="0" lang="da-DK" sz="16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on the type of </a:t>
            </a:r>
            <a:r>
              <a:rPr kumimoji="0" lang="da-DK" sz="16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training</a:t>
            </a:r>
            <a:r>
              <a:rPr kumimoji="0" lang="da-DK" sz="16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da-DK" sz="16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demands</a:t>
            </a:r>
            <a:r>
              <a:rPr kumimoji="0" lang="da-DK" sz="16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for it </a:t>
            </a:r>
            <a:r>
              <a:rPr kumimoji="0" lang="da-DK" sz="16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being</a:t>
            </a:r>
            <a:r>
              <a:rPr kumimoji="0" lang="da-DK" sz="16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a-DK" sz="16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physical</a:t>
            </a:r>
            <a:r>
              <a:rPr kumimoji="0" lang="da-DK" sz="16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da-DK" sz="160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complexity</a:t>
            </a:r>
            <a:r>
              <a:rPr kumimoji="0" lang="da-DK" sz="16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etc.</a:t>
            </a:r>
          </a:p>
          <a:p>
            <a:pPr algn="ctr"/>
            <a:r>
              <a:rPr lang="da-DK" sz="2400" dirty="0">
                <a:solidFill>
                  <a:schemeClr val="bg1"/>
                </a:solidFill>
                <a:latin typeface="Calibri" panose="020F0502020204030204"/>
              </a:rPr>
              <a:t> </a:t>
            </a:r>
          </a:p>
          <a:p>
            <a:pPr algn="ctr"/>
            <a:endParaRPr lang="en-DK" sz="2400" dirty="0">
              <a:solidFill>
                <a:schemeClr val="bg1"/>
              </a:solidFill>
            </a:endParaRPr>
          </a:p>
        </p:txBody>
      </p:sp>
      <p:sp>
        <p:nvSpPr>
          <p:cNvPr id="20" name="Afrundet rektangel 59">
            <a:extLst>
              <a:ext uri="{FF2B5EF4-FFF2-40B4-BE49-F238E27FC236}">
                <a16:creationId xmlns:a16="http://schemas.microsoft.com/office/drawing/2014/main" id="{DA00DC77-0E61-69A4-7AF8-B509CFEE4EDB}"/>
              </a:ext>
            </a:extLst>
          </p:cNvPr>
          <p:cNvSpPr/>
          <p:nvPr/>
        </p:nvSpPr>
        <p:spPr>
          <a:xfrm>
            <a:off x="2750820" y="3801317"/>
            <a:ext cx="6690360" cy="825402"/>
          </a:xfrm>
          <a:prstGeom prst="roundRect">
            <a:avLst>
              <a:gd name="adj" fmla="val 12025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3600" b="1" dirty="0">
                <a:solidFill>
                  <a:schemeClr val="bg1"/>
                </a:solidFill>
                <a:latin typeface="Calibri" panose="020F0502020204030204"/>
              </a:rPr>
              <a:t>3-6 Million SEK </a:t>
            </a:r>
            <a:r>
              <a:rPr lang="da-DK" sz="3600" b="1" dirty="0" err="1">
                <a:solidFill>
                  <a:schemeClr val="bg1"/>
                </a:solidFill>
                <a:latin typeface="Calibri" panose="020F0502020204030204"/>
              </a:rPr>
              <a:t>yearly</a:t>
            </a:r>
            <a:endParaRPr lang="da-DK" sz="3600" b="1" dirty="0">
              <a:solidFill>
                <a:schemeClr val="bg1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37491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frundet rektangel 59">
            <a:extLst>
              <a:ext uri="{FF2B5EF4-FFF2-40B4-BE49-F238E27FC236}">
                <a16:creationId xmlns:a16="http://schemas.microsoft.com/office/drawing/2014/main" id="{2D2B9E9A-6C8A-235A-DA0A-3245330E5828}"/>
              </a:ext>
            </a:extLst>
          </p:cNvPr>
          <p:cNvSpPr/>
          <p:nvPr/>
        </p:nvSpPr>
        <p:spPr>
          <a:xfrm>
            <a:off x="928436" y="1690688"/>
            <a:ext cx="5952423" cy="4338385"/>
          </a:xfrm>
          <a:prstGeom prst="roundRect">
            <a:avLst>
              <a:gd name="adj" fmla="val 166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400" b="0" i="0" u="none" strike="noStrike" kern="1200" cap="none" spc="0" normalizeH="0" baseline="0" noProof="0" dirty="0">
              <a:ln>
                <a:noFill/>
              </a:ln>
              <a:solidFill>
                <a:srgbClr val="0F2F5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Afrundet rektangel 59">
            <a:extLst>
              <a:ext uri="{FF2B5EF4-FFF2-40B4-BE49-F238E27FC236}">
                <a16:creationId xmlns:a16="http://schemas.microsoft.com/office/drawing/2014/main" id="{0F3090CE-CBA9-7134-EC72-25AED98E1E4A}"/>
              </a:ext>
            </a:extLst>
          </p:cNvPr>
          <p:cNvSpPr/>
          <p:nvPr/>
        </p:nvSpPr>
        <p:spPr>
          <a:xfrm>
            <a:off x="7186863" y="1690688"/>
            <a:ext cx="4166937" cy="4338385"/>
          </a:xfrm>
          <a:prstGeom prst="roundRect">
            <a:avLst>
              <a:gd name="adj" fmla="val 166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400" b="0" i="0" u="none" strike="noStrike" kern="1200" cap="none" spc="0" normalizeH="0" baseline="0" noProof="0" dirty="0">
              <a:ln>
                <a:noFill/>
              </a:ln>
              <a:solidFill>
                <a:srgbClr val="0F2F5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E52EDFC-F833-4681-8F2D-F78E1F565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latin typeface="Arial" panose="020B0604020202020204" pitchFamily="34" charset="0"/>
                <a:cs typeface="Arial" panose="020B0604020202020204" pitchFamily="34" charset="0"/>
              </a:rPr>
              <a:t>LMS  - Overview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C8C9280-CFAE-41F0-9B4D-C1FBBC940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4440" y="1924685"/>
            <a:ext cx="521208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cs typeface="Calibri"/>
              </a:rPr>
              <a:t>Definition:</a:t>
            </a:r>
            <a:r>
              <a:rPr lang="en-US" sz="2400" dirty="0">
                <a:cs typeface="Calibri"/>
              </a:rPr>
              <a:t> </a:t>
            </a:r>
            <a:br>
              <a:rPr lang="en-US" sz="2400" dirty="0">
                <a:ea typeface="+mn-lt"/>
                <a:cs typeface="+mn-lt"/>
              </a:rPr>
            </a:br>
            <a:r>
              <a:rPr lang="en-US" sz="2400" dirty="0">
                <a:ea typeface="+mn-lt"/>
                <a:cs typeface="+mn-lt"/>
              </a:rPr>
              <a:t>A Learning Management System is a system where you can create, administrate, and distribute learning for specific individuals or departments in your organization. It is often used to provide digital learning (also known as e-learning) that administrators either design themselves or get external help to create.</a:t>
            </a:r>
            <a:endParaRPr lang="en-US" sz="2000" dirty="0">
              <a:cs typeface="Calibri"/>
            </a:endParaRPr>
          </a:p>
        </p:txBody>
      </p:sp>
      <p:sp>
        <p:nvSpPr>
          <p:cNvPr id="4" name="Pladsholder til indhold 2">
            <a:extLst>
              <a:ext uri="{FF2B5EF4-FFF2-40B4-BE49-F238E27FC236}">
                <a16:creationId xmlns:a16="http://schemas.microsoft.com/office/drawing/2014/main" id="{3CA40F88-E99B-3EB9-1681-9680B3B8658F}"/>
              </a:ext>
            </a:extLst>
          </p:cNvPr>
          <p:cNvSpPr txBox="1">
            <a:spLocks/>
          </p:cNvSpPr>
          <p:nvPr/>
        </p:nvSpPr>
        <p:spPr>
          <a:xfrm>
            <a:off x="7536180" y="1924685"/>
            <a:ext cx="3505200" cy="369887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cs typeface="Calibri"/>
              </a:rPr>
              <a:t>Features: </a:t>
            </a:r>
          </a:p>
          <a:p>
            <a:r>
              <a:rPr lang="en-US" sz="2400" dirty="0">
                <a:cs typeface="Calibri"/>
              </a:rPr>
              <a:t>User Management </a:t>
            </a:r>
          </a:p>
          <a:p>
            <a:r>
              <a:rPr lang="en-US" sz="2400" dirty="0">
                <a:cs typeface="Calibri"/>
              </a:rPr>
              <a:t>Create learning content/Authoring tool</a:t>
            </a:r>
          </a:p>
          <a:p>
            <a:r>
              <a:rPr lang="en-US" sz="2400" dirty="0">
                <a:cs typeface="Calibri"/>
              </a:rPr>
              <a:t>Analytics and reporting </a:t>
            </a:r>
          </a:p>
          <a:p>
            <a:r>
              <a:rPr lang="en-US" sz="2400" dirty="0">
                <a:cs typeface="Calibri"/>
              </a:rPr>
              <a:t>Notifications Center</a:t>
            </a:r>
          </a:p>
          <a:p>
            <a:r>
              <a:rPr lang="en-US" sz="2400" dirty="0">
                <a:cs typeface="Calibri"/>
              </a:rPr>
              <a:t>Integrations to other systems, software, and apps </a:t>
            </a:r>
          </a:p>
        </p:txBody>
      </p:sp>
    </p:spTree>
    <p:extLst>
      <p:ext uri="{BB962C8B-B14F-4D97-AF65-F5344CB8AC3E}">
        <p14:creationId xmlns:p14="http://schemas.microsoft.com/office/powerpoint/2010/main" val="3625731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FCBC68-EDA5-4809-B491-5DFCAC5E5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000" dirty="0" err="1">
                <a:latin typeface="Arial" panose="020B0604020202020204" pitchFamily="34" charset="0"/>
                <a:cs typeface="Arial" panose="020B0604020202020204" pitchFamily="34" charset="0"/>
              </a:rPr>
              <a:t>Comparison</a:t>
            </a:r>
            <a:r>
              <a:rPr lang="da-DK" sz="4000" dirty="0">
                <a:latin typeface="Arial" panose="020B0604020202020204" pitchFamily="34" charset="0"/>
                <a:cs typeface="Arial" panose="020B0604020202020204" pitchFamily="34" charset="0"/>
              </a:rPr>
              <a:t> of LMS systems</a:t>
            </a:r>
          </a:p>
        </p:txBody>
      </p:sp>
      <p:sp>
        <p:nvSpPr>
          <p:cNvPr id="6" name="Afrundet rektangel 59">
            <a:extLst>
              <a:ext uri="{FF2B5EF4-FFF2-40B4-BE49-F238E27FC236}">
                <a16:creationId xmlns:a16="http://schemas.microsoft.com/office/drawing/2014/main" id="{9E658C65-48DF-459C-8400-2BC097036EE1}"/>
              </a:ext>
            </a:extLst>
          </p:cNvPr>
          <p:cNvSpPr/>
          <p:nvPr/>
        </p:nvSpPr>
        <p:spPr>
          <a:xfrm>
            <a:off x="3356449" y="2028904"/>
            <a:ext cx="1790700" cy="4021375"/>
          </a:xfrm>
          <a:prstGeom prst="roundRect">
            <a:avLst>
              <a:gd name="adj" fmla="val 534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552B546A-4450-46E1-8580-2451FA2972EF}"/>
              </a:ext>
            </a:extLst>
          </p:cNvPr>
          <p:cNvSpPr txBox="1">
            <a:spLocks/>
          </p:cNvSpPr>
          <p:nvPr/>
        </p:nvSpPr>
        <p:spPr>
          <a:xfrm>
            <a:off x="3356449" y="2954180"/>
            <a:ext cx="1790701" cy="29589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200000"/>
              </a:lnSpc>
              <a:defRPr/>
            </a:pP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★ ★ ★ ★ ★ ★</a:t>
            </a:r>
          </a:p>
          <a:p>
            <a:pPr algn="ctr">
              <a:lnSpc>
                <a:spcPct val="200000"/>
              </a:lnSpc>
              <a:defRPr/>
            </a:pP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★ ★ ★ ★ ★ </a:t>
            </a: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</a:rPr>
              <a:t>★</a:t>
            </a:r>
            <a:endParaRPr lang="da-DK" sz="1300" b="1" dirty="0">
              <a:solidFill>
                <a:srgbClr val="0F2F56"/>
              </a:solidFill>
            </a:endParaRPr>
          </a:p>
          <a:p>
            <a:pPr algn="ctr">
              <a:lnSpc>
                <a:spcPct val="200000"/>
              </a:lnSpc>
              <a:defRPr/>
            </a:pP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★ ★ ★ ★ </a:t>
            </a: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</a:rPr>
              <a:t>★ ★</a:t>
            </a:r>
            <a:endParaRPr kumimoji="0" lang="da-DK" sz="1300" b="1" i="0" u="none" strike="noStrike" kern="1200" cap="none" spc="0" normalizeH="0" baseline="0" noProof="0" dirty="0">
              <a:ln>
                <a:noFill/>
              </a:ln>
              <a:solidFill>
                <a:srgbClr val="0F2F56"/>
              </a:solidFill>
              <a:effectLst/>
              <a:uLnTx/>
              <a:uFillTx/>
            </a:endParaRPr>
          </a:p>
          <a:p>
            <a:pPr algn="ctr">
              <a:lnSpc>
                <a:spcPct val="200000"/>
              </a:lnSpc>
              <a:defRPr/>
            </a:pP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★ ★ ★ </a:t>
            </a: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</a:rPr>
              <a:t>★ ★ ★</a:t>
            </a:r>
            <a:b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Proxima Nova Th" panose="02000506030000020004" pitchFamily="2" charset="0"/>
                <a:ea typeface="+mj-ea"/>
                <a:cs typeface="+mj-cs"/>
              </a:rPr>
            </a:b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★ ★ </a:t>
            </a: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</a:rPr>
              <a:t>★ ★ ★ ★</a:t>
            </a:r>
            <a:b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Proxima Nova Th" panose="02000506030000020004" pitchFamily="2" charset="0"/>
                <a:ea typeface="+mj-ea"/>
                <a:cs typeface="+mj-cs"/>
              </a:rPr>
            </a:b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★</a:t>
            </a: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rgbClr val="0F2F56"/>
                </a:solidFill>
                <a:effectLst/>
                <a:uLnTx/>
                <a:uFillTx/>
              </a:rPr>
              <a:t> </a:t>
            </a: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</a:rPr>
              <a:t>★ ★ ★ ★ ★</a:t>
            </a:r>
            <a:b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Proxima Nova Th" panose="02000506030000020004" pitchFamily="2" charset="0"/>
                <a:ea typeface="+mj-ea"/>
                <a:cs typeface="+mj-cs"/>
              </a:rPr>
            </a:br>
            <a:r>
              <a:rPr lang="da-DK" sz="1300" dirty="0"/>
              <a:t>$ $ $ $ $ $</a:t>
            </a:r>
          </a:p>
        </p:txBody>
      </p:sp>
      <p:sp>
        <p:nvSpPr>
          <p:cNvPr id="9" name="Afrundet rektangel 65">
            <a:extLst>
              <a:ext uri="{FF2B5EF4-FFF2-40B4-BE49-F238E27FC236}">
                <a16:creationId xmlns:a16="http://schemas.microsoft.com/office/drawing/2014/main" id="{5BB977D4-AE52-4E52-B86F-93C30F49918C}"/>
              </a:ext>
            </a:extLst>
          </p:cNvPr>
          <p:cNvSpPr/>
          <p:nvPr/>
        </p:nvSpPr>
        <p:spPr>
          <a:xfrm>
            <a:off x="5246831" y="2028904"/>
            <a:ext cx="1790700" cy="4021375"/>
          </a:xfrm>
          <a:prstGeom prst="roundRect">
            <a:avLst>
              <a:gd name="adj" fmla="val 534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Afrundet rektangel 68">
            <a:extLst>
              <a:ext uri="{FF2B5EF4-FFF2-40B4-BE49-F238E27FC236}">
                <a16:creationId xmlns:a16="http://schemas.microsoft.com/office/drawing/2014/main" id="{72BC50FD-0C06-43FF-B6F6-A063B94340BB}"/>
              </a:ext>
            </a:extLst>
          </p:cNvPr>
          <p:cNvSpPr/>
          <p:nvPr/>
        </p:nvSpPr>
        <p:spPr>
          <a:xfrm>
            <a:off x="7130904" y="2028904"/>
            <a:ext cx="1790700" cy="4021375"/>
          </a:xfrm>
          <a:prstGeom prst="roundRect">
            <a:avLst>
              <a:gd name="adj" fmla="val 534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Afrundet rektangel 73">
            <a:extLst>
              <a:ext uri="{FF2B5EF4-FFF2-40B4-BE49-F238E27FC236}">
                <a16:creationId xmlns:a16="http://schemas.microsoft.com/office/drawing/2014/main" id="{8E5D4B15-6703-4FF9-ACCF-EB2CD396E91A}"/>
              </a:ext>
            </a:extLst>
          </p:cNvPr>
          <p:cNvSpPr/>
          <p:nvPr/>
        </p:nvSpPr>
        <p:spPr>
          <a:xfrm>
            <a:off x="9014977" y="2028904"/>
            <a:ext cx="1790700" cy="4021375"/>
          </a:xfrm>
          <a:prstGeom prst="roundRect">
            <a:avLst>
              <a:gd name="adj" fmla="val 534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a-DK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20A25BB9-932D-485D-90BF-479D14ED26BA}"/>
              </a:ext>
            </a:extLst>
          </p:cNvPr>
          <p:cNvSpPr txBox="1"/>
          <p:nvPr/>
        </p:nvSpPr>
        <p:spPr>
          <a:xfrm>
            <a:off x="3716720" y="2319191"/>
            <a:ext cx="1070158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a-DK" sz="1400" dirty="0">
                <a:solidFill>
                  <a:schemeClr val="accent2"/>
                </a:solidFill>
              </a:rPr>
              <a:t>[Type LMS]</a:t>
            </a:r>
            <a:endParaRPr lang="da-DK" sz="1400" dirty="0">
              <a:solidFill>
                <a:schemeClr val="accent2"/>
              </a:solidFill>
              <a:cs typeface="Calibri"/>
            </a:endParaRPr>
          </a:p>
        </p:txBody>
      </p:sp>
      <p:sp>
        <p:nvSpPr>
          <p:cNvPr id="21" name="Tekstfelt 20">
            <a:extLst>
              <a:ext uri="{FF2B5EF4-FFF2-40B4-BE49-F238E27FC236}">
                <a16:creationId xmlns:a16="http://schemas.microsoft.com/office/drawing/2014/main" id="{825B10D7-8DF8-45C8-BD31-BB77EEF95D89}"/>
              </a:ext>
            </a:extLst>
          </p:cNvPr>
          <p:cNvSpPr txBox="1"/>
          <p:nvPr/>
        </p:nvSpPr>
        <p:spPr>
          <a:xfrm>
            <a:off x="5600794" y="2319190"/>
            <a:ext cx="1070158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a-DK" sz="1400" dirty="0">
                <a:solidFill>
                  <a:schemeClr val="accent2"/>
                </a:solidFill>
              </a:rPr>
              <a:t>[Type LMS]</a:t>
            </a:r>
            <a:endParaRPr lang="da-DK" sz="1400" dirty="0">
              <a:solidFill>
                <a:schemeClr val="accent2"/>
              </a:solidFill>
              <a:cs typeface="Calibri"/>
            </a:endParaRPr>
          </a:p>
        </p:txBody>
      </p:sp>
      <p:sp>
        <p:nvSpPr>
          <p:cNvPr id="22" name="Tekstfelt 21">
            <a:extLst>
              <a:ext uri="{FF2B5EF4-FFF2-40B4-BE49-F238E27FC236}">
                <a16:creationId xmlns:a16="http://schemas.microsoft.com/office/drawing/2014/main" id="{402CEF71-30B6-41E9-A8A7-5CA905842D65}"/>
              </a:ext>
            </a:extLst>
          </p:cNvPr>
          <p:cNvSpPr txBox="1"/>
          <p:nvPr/>
        </p:nvSpPr>
        <p:spPr>
          <a:xfrm>
            <a:off x="7491174" y="2319190"/>
            <a:ext cx="1070158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a-DK" sz="1400" dirty="0">
                <a:solidFill>
                  <a:schemeClr val="accent2"/>
                </a:solidFill>
              </a:rPr>
              <a:t>[Type LMS]</a:t>
            </a:r>
            <a:endParaRPr lang="da-DK" sz="1400" dirty="0">
              <a:solidFill>
                <a:schemeClr val="accent2"/>
              </a:solidFill>
              <a:cs typeface="Calibri"/>
            </a:endParaRPr>
          </a:p>
        </p:txBody>
      </p:sp>
      <p:sp>
        <p:nvSpPr>
          <p:cNvPr id="23" name="Tekstfelt 22">
            <a:extLst>
              <a:ext uri="{FF2B5EF4-FFF2-40B4-BE49-F238E27FC236}">
                <a16:creationId xmlns:a16="http://schemas.microsoft.com/office/drawing/2014/main" id="{079D13EB-6798-4052-B052-7BEE4CDDEB84}"/>
              </a:ext>
            </a:extLst>
          </p:cNvPr>
          <p:cNvSpPr txBox="1"/>
          <p:nvPr/>
        </p:nvSpPr>
        <p:spPr>
          <a:xfrm>
            <a:off x="9375247" y="2332106"/>
            <a:ext cx="1070158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a-DK" sz="1400" dirty="0">
                <a:solidFill>
                  <a:schemeClr val="accent2"/>
                </a:solidFill>
              </a:rPr>
              <a:t>[Type LMS]</a:t>
            </a:r>
            <a:endParaRPr lang="da-DK" sz="1400" dirty="0">
              <a:solidFill>
                <a:schemeClr val="accent2"/>
              </a:solidFill>
              <a:cs typeface="Calibri"/>
            </a:endParaRPr>
          </a:p>
        </p:txBody>
      </p:sp>
      <p:sp>
        <p:nvSpPr>
          <p:cNvPr id="24" name="Titel 7">
            <a:extLst>
              <a:ext uri="{FF2B5EF4-FFF2-40B4-BE49-F238E27FC236}">
                <a16:creationId xmlns:a16="http://schemas.microsoft.com/office/drawing/2014/main" id="{CC5A9124-C0F9-4895-A407-CB5948D4AB2B}"/>
              </a:ext>
            </a:extLst>
          </p:cNvPr>
          <p:cNvSpPr txBox="1">
            <a:spLocks/>
          </p:cNvSpPr>
          <p:nvPr/>
        </p:nvSpPr>
        <p:spPr>
          <a:xfrm>
            <a:off x="-342900" y="2954179"/>
            <a:ext cx="3541738" cy="21040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  <a:spcBef>
                <a:spcPts val="400"/>
              </a:spcBef>
              <a:defRPr/>
            </a:pPr>
            <a:r>
              <a:rPr lang="en-GB" sz="1600" b="1" dirty="0"/>
              <a:t>Learner Experience*</a:t>
            </a:r>
            <a:br>
              <a:rPr lang="en-GB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Calibri"/>
              </a:rPr>
              <a:t>Automation</a:t>
            </a:r>
            <a:endParaRPr lang="en-GB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Calibri"/>
            </a:endParaRPr>
          </a:p>
          <a:p>
            <a:pPr marL="0" marR="0" lvl="0" indent="0" algn="r" defTabSz="823185" rtl="0" eaLnBrk="1" fontAlgn="auto" latinLnBrk="0" hangingPunct="1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/>
              <a:t>Built-in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Calibri"/>
              </a:rPr>
              <a:t>Stretched Learning</a:t>
            </a:r>
            <a:endParaRPr lang="en-GB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Calibri"/>
            </a:endParaRPr>
          </a:p>
          <a:p>
            <a:pPr lvl="0" algn="r">
              <a:lnSpc>
                <a:spcPct val="150000"/>
              </a:lnSpc>
              <a:spcBef>
                <a:spcPts val="400"/>
              </a:spcBef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Calibri"/>
              </a:rPr>
              <a:t>AI </a:t>
            </a:r>
            <a:r>
              <a:rPr lang="en-GB" sz="1600" b="1" dirty="0"/>
              <a:t>&amp;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Calibri"/>
              </a:rPr>
              <a:t>Recommendation</a:t>
            </a:r>
            <a:br>
              <a:rPr lang="en-GB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Calibri"/>
              </a:rPr>
              <a:t>Built-in Authoring tool</a:t>
            </a:r>
            <a:endParaRPr lang="en-GB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Calibri"/>
            </a:endParaRPr>
          </a:p>
          <a:p>
            <a:pPr lvl="0" algn="r">
              <a:lnSpc>
                <a:spcPct val="150000"/>
              </a:lnSpc>
              <a:spcBef>
                <a:spcPts val="400"/>
              </a:spcBef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j-ea"/>
                <a:cs typeface="Calibri"/>
              </a:rPr>
              <a:t>Learning partner</a:t>
            </a:r>
            <a:endParaRPr lang="en-GB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Calibri"/>
            </a:endParaRPr>
          </a:p>
          <a:p>
            <a:pPr lvl="0" algn="r">
              <a:lnSpc>
                <a:spcPct val="150000"/>
              </a:lnSpc>
              <a:spcBef>
                <a:spcPts val="400"/>
              </a:spcBef>
              <a:defRPr/>
            </a:pPr>
            <a:r>
              <a:rPr lang="en-GB" sz="1600" b="1" dirty="0"/>
              <a:t>Pricing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Proxima Nova Th" panose="02000506030000020004" pitchFamily="2" charset="0"/>
              <a:ea typeface="+mj-ea"/>
              <a:cs typeface="+mj-cs"/>
            </a:endParaRPr>
          </a:p>
        </p:txBody>
      </p:sp>
      <p:sp>
        <p:nvSpPr>
          <p:cNvPr id="3" name="Titel 7">
            <a:extLst>
              <a:ext uri="{FF2B5EF4-FFF2-40B4-BE49-F238E27FC236}">
                <a16:creationId xmlns:a16="http://schemas.microsoft.com/office/drawing/2014/main" id="{5F0DDA43-EE9D-B392-5092-57509D172EE8}"/>
              </a:ext>
            </a:extLst>
          </p:cNvPr>
          <p:cNvSpPr txBox="1">
            <a:spLocks/>
          </p:cNvSpPr>
          <p:nvPr/>
        </p:nvSpPr>
        <p:spPr>
          <a:xfrm>
            <a:off x="5240523" y="2954180"/>
            <a:ext cx="1790701" cy="29589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200000"/>
              </a:lnSpc>
              <a:defRPr/>
            </a:pP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★ ★ ★ ★ ★ ★</a:t>
            </a:r>
          </a:p>
          <a:p>
            <a:pPr algn="ctr">
              <a:lnSpc>
                <a:spcPct val="200000"/>
              </a:lnSpc>
              <a:defRPr/>
            </a:pP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★ ★ ★ ★ ★ </a:t>
            </a: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</a:rPr>
              <a:t>★</a:t>
            </a:r>
            <a:endParaRPr lang="da-DK" sz="1300" b="1" dirty="0">
              <a:solidFill>
                <a:srgbClr val="0F2F56"/>
              </a:solidFill>
            </a:endParaRPr>
          </a:p>
          <a:p>
            <a:pPr algn="ctr">
              <a:lnSpc>
                <a:spcPct val="200000"/>
              </a:lnSpc>
              <a:defRPr/>
            </a:pP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★ ★ ★ ★ </a:t>
            </a: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</a:rPr>
              <a:t>★ ★</a:t>
            </a:r>
            <a:endParaRPr kumimoji="0" lang="da-DK" sz="1300" b="1" i="0" u="none" strike="noStrike" kern="1200" cap="none" spc="0" normalizeH="0" baseline="0" noProof="0" dirty="0">
              <a:ln>
                <a:noFill/>
              </a:ln>
              <a:solidFill>
                <a:srgbClr val="0F2F56"/>
              </a:solidFill>
              <a:effectLst/>
              <a:uLnTx/>
              <a:uFillTx/>
            </a:endParaRPr>
          </a:p>
          <a:p>
            <a:pPr algn="ctr">
              <a:lnSpc>
                <a:spcPct val="200000"/>
              </a:lnSpc>
              <a:defRPr/>
            </a:pP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★ ★ ★ </a:t>
            </a: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</a:rPr>
              <a:t>★ ★ ★</a:t>
            </a:r>
            <a:b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Proxima Nova Th" panose="02000506030000020004" pitchFamily="2" charset="0"/>
                <a:ea typeface="+mj-ea"/>
                <a:cs typeface="+mj-cs"/>
              </a:rPr>
            </a:b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★ ★ </a:t>
            </a: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</a:rPr>
              <a:t>★ ★ ★ ★</a:t>
            </a:r>
            <a:b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Proxima Nova Th" panose="02000506030000020004" pitchFamily="2" charset="0"/>
                <a:ea typeface="+mj-ea"/>
                <a:cs typeface="+mj-cs"/>
              </a:rPr>
            </a:b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★</a:t>
            </a: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rgbClr val="0F2F56"/>
                </a:solidFill>
                <a:effectLst/>
                <a:uLnTx/>
                <a:uFillTx/>
              </a:rPr>
              <a:t> </a:t>
            </a: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</a:rPr>
              <a:t>★ ★ ★ ★ ★</a:t>
            </a:r>
            <a:b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Proxima Nova Th" panose="02000506030000020004" pitchFamily="2" charset="0"/>
                <a:ea typeface="+mj-ea"/>
                <a:cs typeface="+mj-cs"/>
              </a:rPr>
            </a:br>
            <a:r>
              <a:rPr lang="da-DK" sz="1300" dirty="0"/>
              <a:t>$ $ $ $ $ $</a:t>
            </a:r>
          </a:p>
        </p:txBody>
      </p:sp>
      <p:sp>
        <p:nvSpPr>
          <p:cNvPr id="7" name="Titel 7">
            <a:extLst>
              <a:ext uri="{FF2B5EF4-FFF2-40B4-BE49-F238E27FC236}">
                <a16:creationId xmlns:a16="http://schemas.microsoft.com/office/drawing/2014/main" id="{27536415-05B4-4A04-55E5-38729ECCF5C6}"/>
              </a:ext>
            </a:extLst>
          </p:cNvPr>
          <p:cNvSpPr txBox="1">
            <a:spLocks/>
          </p:cNvSpPr>
          <p:nvPr/>
        </p:nvSpPr>
        <p:spPr>
          <a:xfrm>
            <a:off x="7130903" y="2954180"/>
            <a:ext cx="1790701" cy="29589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200000"/>
              </a:lnSpc>
              <a:defRPr/>
            </a:pP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★ ★ ★ ★ ★ ★</a:t>
            </a:r>
          </a:p>
          <a:p>
            <a:pPr algn="ctr">
              <a:lnSpc>
                <a:spcPct val="200000"/>
              </a:lnSpc>
              <a:defRPr/>
            </a:pP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★ ★ ★ ★ ★ </a:t>
            </a: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</a:rPr>
              <a:t>★</a:t>
            </a:r>
            <a:endParaRPr lang="da-DK" sz="1300" b="1" dirty="0">
              <a:solidFill>
                <a:srgbClr val="0F2F56"/>
              </a:solidFill>
            </a:endParaRPr>
          </a:p>
          <a:p>
            <a:pPr algn="ctr">
              <a:lnSpc>
                <a:spcPct val="200000"/>
              </a:lnSpc>
              <a:defRPr/>
            </a:pP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★ ★ ★ ★ </a:t>
            </a: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</a:rPr>
              <a:t>★ ★</a:t>
            </a:r>
            <a:endParaRPr kumimoji="0" lang="da-DK" sz="1300" b="1" i="0" u="none" strike="noStrike" kern="1200" cap="none" spc="0" normalizeH="0" baseline="0" noProof="0" dirty="0">
              <a:ln>
                <a:noFill/>
              </a:ln>
              <a:solidFill>
                <a:srgbClr val="0F2F56"/>
              </a:solidFill>
              <a:effectLst/>
              <a:uLnTx/>
              <a:uFillTx/>
            </a:endParaRPr>
          </a:p>
          <a:p>
            <a:pPr algn="ctr">
              <a:lnSpc>
                <a:spcPct val="200000"/>
              </a:lnSpc>
              <a:defRPr/>
            </a:pP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★ ★ ★ </a:t>
            </a: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</a:rPr>
              <a:t>★ ★ ★</a:t>
            </a:r>
            <a:b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Proxima Nova Th" panose="02000506030000020004" pitchFamily="2" charset="0"/>
                <a:ea typeface="+mj-ea"/>
                <a:cs typeface="+mj-cs"/>
              </a:rPr>
            </a:b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★ ★ </a:t>
            </a: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</a:rPr>
              <a:t>★ ★ ★ ★</a:t>
            </a:r>
            <a:b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Proxima Nova Th" panose="02000506030000020004" pitchFamily="2" charset="0"/>
                <a:ea typeface="+mj-ea"/>
                <a:cs typeface="+mj-cs"/>
              </a:rPr>
            </a:b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★</a:t>
            </a: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rgbClr val="0F2F56"/>
                </a:solidFill>
                <a:effectLst/>
                <a:uLnTx/>
                <a:uFillTx/>
              </a:rPr>
              <a:t> </a:t>
            </a: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</a:rPr>
              <a:t>★ ★ ★ ★ ★</a:t>
            </a:r>
            <a:b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latin typeface="Proxima Nova Th" panose="02000506030000020004" pitchFamily="2" charset="0"/>
                <a:ea typeface="+mj-ea"/>
                <a:cs typeface="+mj-cs"/>
              </a:rPr>
            </a:br>
            <a:r>
              <a:rPr lang="da-DK" sz="1300" dirty="0"/>
              <a:t>$ $ $ $ $ $</a:t>
            </a:r>
          </a:p>
        </p:txBody>
      </p:sp>
      <p:sp>
        <p:nvSpPr>
          <p:cNvPr id="13" name="Titel 7">
            <a:extLst>
              <a:ext uri="{FF2B5EF4-FFF2-40B4-BE49-F238E27FC236}">
                <a16:creationId xmlns:a16="http://schemas.microsoft.com/office/drawing/2014/main" id="{B70FCFCC-2111-CBE0-E1A4-7A90151DA500}"/>
              </a:ext>
            </a:extLst>
          </p:cNvPr>
          <p:cNvSpPr txBox="1">
            <a:spLocks/>
          </p:cNvSpPr>
          <p:nvPr/>
        </p:nvSpPr>
        <p:spPr>
          <a:xfrm>
            <a:off x="9014976" y="2954179"/>
            <a:ext cx="1790701" cy="29589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da-D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200000"/>
              </a:lnSpc>
              <a:defRPr/>
            </a:pP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★ ★ ★ ★ ★ ★</a:t>
            </a:r>
          </a:p>
          <a:p>
            <a:pPr algn="ctr">
              <a:lnSpc>
                <a:spcPct val="200000"/>
              </a:lnSpc>
              <a:defRPr/>
            </a:pP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★ ★ ★ ★ ★ ★</a:t>
            </a:r>
            <a:endParaRPr lang="da-DK" sz="1300" b="1" dirty="0">
              <a:solidFill>
                <a:schemeClr val="bg1"/>
              </a:solidFill>
            </a:endParaRPr>
          </a:p>
          <a:p>
            <a:pPr algn="ctr">
              <a:lnSpc>
                <a:spcPct val="200000"/>
              </a:lnSpc>
              <a:defRPr/>
            </a:pP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★ ★ ★ ★ ★ ★</a:t>
            </a:r>
          </a:p>
          <a:p>
            <a:pPr algn="ctr">
              <a:lnSpc>
                <a:spcPct val="200000"/>
              </a:lnSpc>
              <a:defRPr/>
            </a:pP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★ ★ ★ ★ ★ ★</a:t>
            </a:r>
            <a:b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Th" panose="02000506030000020004" pitchFamily="2" charset="0"/>
                <a:ea typeface="+mj-ea"/>
                <a:cs typeface="+mj-cs"/>
              </a:rPr>
            </a:b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★ ★ ★ ★ ★ ★</a:t>
            </a:r>
            <a:b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Th" panose="02000506030000020004" pitchFamily="2" charset="0"/>
                <a:ea typeface="+mj-ea"/>
                <a:cs typeface="+mj-cs"/>
              </a:rPr>
            </a:br>
            <a: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★ ★ ★ ★ ★ ★</a:t>
            </a:r>
            <a:br>
              <a:rPr kumimoji="0" lang="da-DK" sz="1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Proxima Nova Th" panose="02000506030000020004" pitchFamily="2" charset="0"/>
                <a:ea typeface="+mj-ea"/>
                <a:cs typeface="+mj-cs"/>
              </a:rPr>
            </a:br>
            <a:r>
              <a:rPr lang="da-DK" sz="1300" dirty="0"/>
              <a:t>$ $ $ $ $ $</a:t>
            </a:r>
          </a:p>
        </p:txBody>
      </p:sp>
    </p:spTree>
    <p:extLst>
      <p:ext uri="{BB962C8B-B14F-4D97-AF65-F5344CB8AC3E}">
        <p14:creationId xmlns:p14="http://schemas.microsoft.com/office/powerpoint/2010/main" val="289407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FE9942-EC1F-4CBB-8946-2C8E98977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4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[Type in </a:t>
            </a:r>
            <a:r>
              <a:rPr lang="da-DK" sz="40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da-DK" sz="4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da-DK" sz="4000" dirty="0" err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selected</a:t>
            </a:r>
            <a:r>
              <a:rPr lang="da-DK" sz="40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LMS/Digital Learning Partner]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D794F92-437F-49C5-BCB6-89288E91F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7065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Clr>
                <a:schemeClr val="tx1"/>
              </a:buClr>
              <a:buNone/>
            </a:pPr>
            <a:r>
              <a:rPr lang="da-DK" sz="2400" b="1" dirty="0">
                <a:cs typeface="Calibri"/>
              </a:rPr>
              <a:t>Overview of [type LMS/Digital learning partner] features:</a:t>
            </a:r>
          </a:p>
          <a:p>
            <a:pPr>
              <a:buClr>
                <a:schemeClr val="tx1"/>
              </a:buClr>
            </a:pPr>
            <a:r>
              <a:rPr lang="da-DK" sz="2000" dirty="0">
                <a:solidFill>
                  <a:schemeClr val="accent6"/>
                </a:solidFill>
                <a:cs typeface="Calibri"/>
              </a:rPr>
              <a:t>[</a:t>
            </a:r>
            <a:r>
              <a:rPr lang="da-DK" sz="2000" dirty="0" err="1">
                <a:solidFill>
                  <a:schemeClr val="accent6"/>
                </a:solidFill>
                <a:cs typeface="Calibri"/>
              </a:rPr>
              <a:t>Example</a:t>
            </a:r>
            <a:r>
              <a:rPr lang="da-DK" sz="2000" dirty="0">
                <a:solidFill>
                  <a:schemeClr val="accent6"/>
                </a:solidFill>
                <a:cs typeface="Calibri"/>
              </a:rPr>
              <a:t>:] </a:t>
            </a:r>
            <a:r>
              <a:rPr lang="da-DK" sz="2000" dirty="0" err="1">
                <a:cs typeface="Calibri"/>
              </a:rPr>
              <a:t>Build</a:t>
            </a:r>
            <a:r>
              <a:rPr lang="da-DK" sz="2000" dirty="0">
                <a:cs typeface="Calibri"/>
              </a:rPr>
              <a:t> </a:t>
            </a:r>
            <a:r>
              <a:rPr lang="da-DK" sz="2000" dirty="0" err="1">
                <a:cs typeface="Calibri"/>
              </a:rPr>
              <a:t>tailored</a:t>
            </a:r>
            <a:r>
              <a:rPr lang="da-DK" sz="2000" dirty="0">
                <a:cs typeface="Calibri"/>
              </a:rPr>
              <a:t> learning </a:t>
            </a:r>
            <a:r>
              <a:rPr lang="da-DK" sz="2000" dirty="0" err="1">
                <a:cs typeface="Calibri"/>
              </a:rPr>
              <a:t>journeys</a:t>
            </a:r>
            <a:r>
              <a:rPr lang="da-DK" sz="2000" dirty="0">
                <a:cs typeface="Calibri"/>
              </a:rPr>
              <a:t> for new </a:t>
            </a:r>
            <a:r>
              <a:rPr lang="da-DK" sz="2000" dirty="0" err="1">
                <a:cs typeface="Calibri"/>
              </a:rPr>
              <a:t>hires</a:t>
            </a:r>
            <a:r>
              <a:rPr lang="da-DK" sz="2000" dirty="0">
                <a:cs typeface="Calibri"/>
              </a:rPr>
              <a:t> and </a:t>
            </a:r>
            <a:r>
              <a:rPr lang="da-DK" sz="2000" dirty="0" err="1">
                <a:cs typeface="Calibri"/>
              </a:rPr>
              <a:t>co-workers</a:t>
            </a:r>
            <a:endParaRPr lang="da-DK" sz="2000" dirty="0">
              <a:cs typeface="Calibri"/>
            </a:endParaRPr>
          </a:p>
          <a:p>
            <a:pPr>
              <a:buClr>
                <a:schemeClr val="tx1"/>
              </a:buClr>
            </a:pPr>
            <a:r>
              <a:rPr lang="da-DK" sz="2000" dirty="0">
                <a:solidFill>
                  <a:schemeClr val="accent6"/>
                </a:solidFill>
                <a:cs typeface="Calibri"/>
              </a:rPr>
              <a:t>[</a:t>
            </a:r>
            <a:r>
              <a:rPr lang="da-DK" sz="2000" dirty="0" err="1">
                <a:solidFill>
                  <a:schemeClr val="accent6"/>
                </a:solidFill>
                <a:cs typeface="Calibri"/>
              </a:rPr>
              <a:t>Example</a:t>
            </a:r>
            <a:r>
              <a:rPr lang="da-DK" sz="2000" dirty="0">
                <a:solidFill>
                  <a:schemeClr val="accent6"/>
                </a:solidFill>
                <a:cs typeface="Calibri"/>
              </a:rPr>
              <a:t>:] </a:t>
            </a:r>
            <a:r>
              <a:rPr lang="da-DK" sz="2000" dirty="0">
                <a:cs typeface="Calibri"/>
              </a:rPr>
              <a:t>Intuitive and </a:t>
            </a:r>
            <a:r>
              <a:rPr lang="da-DK" sz="2000" dirty="0" err="1">
                <a:cs typeface="Calibri"/>
              </a:rPr>
              <a:t>engaging</a:t>
            </a:r>
            <a:r>
              <a:rPr lang="da-DK" sz="2000" dirty="0">
                <a:cs typeface="Calibri"/>
              </a:rPr>
              <a:t> </a:t>
            </a:r>
            <a:r>
              <a:rPr lang="da-DK" sz="2000" dirty="0" err="1">
                <a:cs typeface="Calibri"/>
              </a:rPr>
              <a:t>authoring</a:t>
            </a:r>
            <a:r>
              <a:rPr lang="da-DK" sz="2000" dirty="0">
                <a:cs typeface="Calibri"/>
              </a:rPr>
              <a:t> </a:t>
            </a:r>
            <a:r>
              <a:rPr lang="da-DK" sz="2000" dirty="0" err="1">
                <a:cs typeface="Calibri"/>
              </a:rPr>
              <a:t>tool</a:t>
            </a:r>
            <a:r>
              <a:rPr lang="da-DK" sz="2000" dirty="0">
                <a:cs typeface="Calibri"/>
              </a:rPr>
              <a:t> to </a:t>
            </a:r>
            <a:r>
              <a:rPr lang="da-DK" sz="2000" dirty="0" err="1">
                <a:cs typeface="Calibri"/>
              </a:rPr>
              <a:t>create</a:t>
            </a:r>
            <a:r>
              <a:rPr lang="da-DK" sz="2000" dirty="0">
                <a:cs typeface="Calibri"/>
              </a:rPr>
              <a:t> </a:t>
            </a:r>
            <a:r>
              <a:rPr lang="da-DK" sz="2000" dirty="0" err="1">
                <a:cs typeface="Calibri"/>
              </a:rPr>
              <a:t>impactful</a:t>
            </a:r>
            <a:r>
              <a:rPr lang="da-DK" sz="2000" dirty="0">
                <a:cs typeface="Calibri"/>
              </a:rPr>
              <a:t> digital learning</a:t>
            </a:r>
          </a:p>
          <a:p>
            <a:pPr>
              <a:buClr>
                <a:schemeClr val="tx1"/>
              </a:buClr>
            </a:pPr>
            <a:r>
              <a:rPr lang="da-DK" sz="2000" dirty="0">
                <a:solidFill>
                  <a:schemeClr val="accent6"/>
                </a:solidFill>
                <a:cs typeface="Calibri"/>
              </a:rPr>
              <a:t>[</a:t>
            </a:r>
            <a:r>
              <a:rPr lang="da-DK" sz="2000" dirty="0" err="1">
                <a:solidFill>
                  <a:schemeClr val="accent6"/>
                </a:solidFill>
                <a:cs typeface="Calibri"/>
              </a:rPr>
              <a:t>Example</a:t>
            </a:r>
            <a:r>
              <a:rPr lang="da-DK" sz="2000" dirty="0">
                <a:solidFill>
                  <a:schemeClr val="accent6"/>
                </a:solidFill>
                <a:cs typeface="Calibri"/>
              </a:rPr>
              <a:t>:] </a:t>
            </a:r>
            <a:r>
              <a:rPr lang="da-DK" sz="2000" dirty="0">
                <a:cs typeface="Calibri"/>
              </a:rPr>
              <a:t>Social Learning Community – feature </a:t>
            </a:r>
          </a:p>
          <a:p>
            <a:pPr>
              <a:buClr>
                <a:schemeClr val="tx1"/>
              </a:buClr>
            </a:pPr>
            <a:r>
              <a:rPr lang="da-DK" sz="2000" dirty="0">
                <a:solidFill>
                  <a:schemeClr val="accent6"/>
                </a:solidFill>
                <a:cs typeface="Calibri"/>
              </a:rPr>
              <a:t>[</a:t>
            </a:r>
            <a:r>
              <a:rPr lang="da-DK" sz="2000" dirty="0" err="1">
                <a:solidFill>
                  <a:schemeClr val="accent6"/>
                </a:solidFill>
                <a:cs typeface="Calibri"/>
              </a:rPr>
              <a:t>Example</a:t>
            </a:r>
            <a:r>
              <a:rPr lang="da-DK" sz="2000" dirty="0">
                <a:solidFill>
                  <a:schemeClr val="accent6"/>
                </a:solidFill>
                <a:cs typeface="Calibri"/>
              </a:rPr>
              <a:t>:] </a:t>
            </a:r>
            <a:r>
              <a:rPr lang="da-DK" sz="2000" dirty="0" err="1">
                <a:cs typeface="Calibri"/>
              </a:rPr>
              <a:t>Gamified</a:t>
            </a:r>
            <a:r>
              <a:rPr lang="da-DK" sz="2000" dirty="0">
                <a:cs typeface="Calibri"/>
              </a:rPr>
              <a:t> </a:t>
            </a:r>
            <a:r>
              <a:rPr lang="da-DK" sz="2000" dirty="0" err="1">
                <a:cs typeface="Calibri"/>
              </a:rPr>
              <a:t>plug'n'play</a:t>
            </a:r>
            <a:r>
              <a:rPr lang="da-DK" sz="2000" dirty="0">
                <a:cs typeface="Calibri"/>
              </a:rPr>
              <a:t> learning content in GDPR and IT Security</a:t>
            </a:r>
          </a:p>
          <a:p>
            <a:pPr>
              <a:buClr>
                <a:schemeClr val="tx1"/>
              </a:buClr>
            </a:pPr>
            <a:r>
              <a:rPr lang="da-DK" sz="2000" dirty="0">
                <a:solidFill>
                  <a:schemeClr val="accent6"/>
                </a:solidFill>
                <a:cs typeface="Calibri"/>
              </a:rPr>
              <a:t>[</a:t>
            </a:r>
            <a:r>
              <a:rPr lang="da-DK" sz="2000" dirty="0" err="1">
                <a:solidFill>
                  <a:schemeClr val="accent6"/>
                </a:solidFill>
                <a:cs typeface="Calibri"/>
              </a:rPr>
              <a:t>Example</a:t>
            </a:r>
            <a:r>
              <a:rPr lang="da-DK" sz="2000" dirty="0">
                <a:solidFill>
                  <a:schemeClr val="accent6"/>
                </a:solidFill>
                <a:cs typeface="Calibri"/>
              </a:rPr>
              <a:t>:] </a:t>
            </a:r>
            <a:r>
              <a:rPr lang="da-DK" sz="2000" dirty="0">
                <a:cs typeface="Calibri"/>
              </a:rPr>
              <a:t>Analytics and </a:t>
            </a:r>
            <a:r>
              <a:rPr lang="da-DK" sz="2000" dirty="0" err="1">
                <a:cs typeface="Calibri"/>
              </a:rPr>
              <a:t>reporting</a:t>
            </a:r>
            <a:r>
              <a:rPr lang="da-DK" sz="2000" dirty="0">
                <a:cs typeface="Calibri"/>
              </a:rPr>
              <a:t> </a:t>
            </a:r>
            <a:r>
              <a:rPr lang="da-DK" sz="2000" dirty="0" err="1">
                <a:cs typeface="Calibri"/>
              </a:rPr>
              <a:t>tool</a:t>
            </a:r>
            <a:r>
              <a:rPr lang="da-DK" sz="2000" dirty="0">
                <a:cs typeface="Calibri"/>
              </a:rPr>
              <a:t> to </a:t>
            </a:r>
            <a:r>
              <a:rPr lang="da-DK" sz="2000" dirty="0" err="1">
                <a:cs typeface="Calibri"/>
              </a:rPr>
              <a:t>follow-up</a:t>
            </a:r>
            <a:r>
              <a:rPr lang="da-DK" sz="2000" dirty="0">
                <a:cs typeface="Calibri"/>
              </a:rPr>
              <a:t> </a:t>
            </a:r>
            <a:r>
              <a:rPr lang="da-DK" sz="2000" dirty="0" err="1">
                <a:cs typeface="Calibri"/>
              </a:rPr>
              <a:t>easily</a:t>
            </a:r>
            <a:endParaRPr lang="da-DK" sz="2000" dirty="0">
              <a:cs typeface="Calibri"/>
            </a:endParaRPr>
          </a:p>
          <a:p>
            <a:pPr>
              <a:buClr>
                <a:schemeClr val="tx1"/>
              </a:buClr>
            </a:pPr>
            <a:r>
              <a:rPr lang="da-DK" sz="2000" dirty="0">
                <a:solidFill>
                  <a:schemeClr val="accent6"/>
                </a:solidFill>
                <a:cs typeface="Calibri"/>
              </a:rPr>
              <a:t>[</a:t>
            </a:r>
            <a:r>
              <a:rPr lang="da-DK" sz="2000" dirty="0" err="1">
                <a:solidFill>
                  <a:schemeClr val="accent6"/>
                </a:solidFill>
                <a:cs typeface="Calibri"/>
              </a:rPr>
              <a:t>Example</a:t>
            </a:r>
            <a:r>
              <a:rPr lang="da-DK" sz="2000" dirty="0">
                <a:solidFill>
                  <a:schemeClr val="accent6"/>
                </a:solidFill>
                <a:cs typeface="Calibri"/>
              </a:rPr>
              <a:t>:] </a:t>
            </a:r>
            <a:r>
              <a:rPr lang="da-DK" sz="2000" dirty="0">
                <a:cs typeface="Calibri"/>
              </a:rPr>
              <a:t>Integrated with </a:t>
            </a:r>
            <a:r>
              <a:rPr lang="da-DK" sz="2000" dirty="0" err="1">
                <a:cs typeface="Calibri"/>
              </a:rPr>
              <a:t>our</a:t>
            </a:r>
            <a:r>
              <a:rPr lang="da-DK" sz="2000" dirty="0">
                <a:cs typeface="Calibri"/>
              </a:rPr>
              <a:t> HR system and </a:t>
            </a:r>
            <a:r>
              <a:rPr lang="da-DK" sz="2000" dirty="0" err="1">
                <a:cs typeface="Calibri"/>
              </a:rPr>
              <a:t>other</a:t>
            </a:r>
            <a:r>
              <a:rPr lang="da-DK" sz="2000" dirty="0">
                <a:cs typeface="Calibri"/>
              </a:rPr>
              <a:t> Workforce Management Systems</a:t>
            </a:r>
          </a:p>
          <a:p>
            <a:pPr>
              <a:buClr>
                <a:schemeClr val="tx1"/>
              </a:buClr>
            </a:pPr>
            <a:r>
              <a:rPr lang="da-DK" sz="2000" dirty="0">
                <a:solidFill>
                  <a:schemeClr val="accent2"/>
                </a:solidFill>
                <a:cs typeface="Calibri"/>
              </a:rPr>
              <a:t>[Type in </a:t>
            </a:r>
            <a:r>
              <a:rPr lang="da-DK" sz="2000" dirty="0" err="1">
                <a:solidFill>
                  <a:schemeClr val="accent2"/>
                </a:solidFill>
                <a:cs typeface="Calibri"/>
              </a:rPr>
              <a:t>our</a:t>
            </a:r>
            <a:r>
              <a:rPr lang="da-DK" sz="2000" dirty="0">
                <a:solidFill>
                  <a:schemeClr val="accent2"/>
                </a:solidFill>
                <a:cs typeface="Calibri"/>
              </a:rPr>
              <a:t> </a:t>
            </a:r>
            <a:r>
              <a:rPr lang="da-DK" sz="2000" dirty="0" err="1">
                <a:solidFill>
                  <a:schemeClr val="accent2"/>
                </a:solidFill>
                <a:cs typeface="Calibri"/>
              </a:rPr>
              <a:t>own</a:t>
            </a:r>
            <a:r>
              <a:rPr lang="da-DK" sz="2000" dirty="0">
                <a:solidFill>
                  <a:schemeClr val="accent2"/>
                </a:solidFill>
                <a:cs typeface="Calibri"/>
              </a:rPr>
              <a:t> </a:t>
            </a:r>
            <a:r>
              <a:rPr lang="da-DK" sz="2000" dirty="0" err="1">
                <a:solidFill>
                  <a:schemeClr val="accent2"/>
                </a:solidFill>
                <a:cs typeface="Calibri"/>
              </a:rPr>
              <a:t>examples</a:t>
            </a:r>
            <a:r>
              <a:rPr lang="da-DK" sz="2000" dirty="0">
                <a:solidFill>
                  <a:schemeClr val="accent2"/>
                </a:solidFill>
                <a:cs typeface="Calibri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078712395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Custom 17">
      <a:dk1>
        <a:srgbClr val="03024E"/>
      </a:dk1>
      <a:lt1>
        <a:srgbClr val="FFFFFF"/>
      </a:lt1>
      <a:dk2>
        <a:srgbClr val="03024E"/>
      </a:dk2>
      <a:lt2>
        <a:srgbClr val="EEF4FC"/>
      </a:lt2>
      <a:accent1>
        <a:srgbClr val="FCF4E4"/>
      </a:accent1>
      <a:accent2>
        <a:srgbClr val="73A6FF"/>
      </a:accent2>
      <a:accent3>
        <a:srgbClr val="FAD461"/>
      </a:accent3>
      <a:accent4>
        <a:srgbClr val="66DDB5"/>
      </a:accent4>
      <a:accent5>
        <a:srgbClr val="FAE4C0"/>
      </a:accent5>
      <a:accent6>
        <a:srgbClr val="797C91"/>
      </a:accent6>
      <a:hlink>
        <a:srgbClr val="73A6FF"/>
      </a:hlink>
      <a:folHlink>
        <a:srgbClr val="73A6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B58FBDC101A14281B8387C628E909E" ma:contentTypeVersion="11" ma:contentTypeDescription="Create a new document." ma:contentTypeScope="" ma:versionID="e44578c5891cfe12ad45ba02392c5663">
  <xsd:schema xmlns:xsd="http://www.w3.org/2001/XMLSchema" xmlns:xs="http://www.w3.org/2001/XMLSchema" xmlns:p="http://schemas.microsoft.com/office/2006/metadata/properties" xmlns:ns2="610e74b9-ff33-4fd7-b334-36fbc6b64e39" xmlns:ns3="c6078028-d78e-42ea-af1b-afef2aa898f7" targetNamespace="http://schemas.microsoft.com/office/2006/metadata/properties" ma:root="true" ma:fieldsID="581a953411029fdf92fabc2b26171cac" ns2:_="" ns3:_="">
    <xsd:import namespace="610e74b9-ff33-4fd7-b334-36fbc6b64e39"/>
    <xsd:import namespace="c6078028-d78e-42ea-af1b-afef2aa898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0e74b9-ff33-4fd7-b334-36fbc6b64e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078028-d78e-42ea-af1b-afef2aa898f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006C128-8188-40B2-AAE0-4B50DF369F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0e74b9-ff33-4fd7-b334-36fbc6b64e39"/>
    <ds:schemaRef ds:uri="c6078028-d78e-42ea-af1b-afef2aa898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FC87138-D7EB-48F5-81D0-600945EEF6F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36889E-D8C8-412B-A29B-AA8BABD39E6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1055</Words>
  <Application>Microsoft Office PowerPoint</Application>
  <PresentationFormat>Widescreen</PresentationFormat>
  <Paragraphs>137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Proxima Nova</vt:lpstr>
      <vt:lpstr>Proxima Nova Rg</vt:lpstr>
      <vt:lpstr>Proxima Nova Th</vt:lpstr>
      <vt:lpstr>Kontortema</vt:lpstr>
      <vt:lpstr>Digital Learning / Platform in  [type our company name]</vt:lpstr>
      <vt:lpstr>Table of Contents</vt:lpstr>
      <vt:lpstr>Why We Want to Do this - The Goals</vt:lpstr>
      <vt:lpstr>The Reasons to Digitalize Learning in [type company name]</vt:lpstr>
      <vt:lpstr>PowerPoint Presentation</vt:lpstr>
      <vt:lpstr>PowerPoint Presentation</vt:lpstr>
      <vt:lpstr>LMS  - Overview</vt:lpstr>
      <vt:lpstr>Comparison of LMS systems</vt:lpstr>
      <vt:lpstr>[Type in name of selected LMS/Digital Learning Partner]</vt:lpstr>
      <vt:lpstr>The Value – How Can [type LMS/Digital Learning Partner] Create Value for [type company name]</vt:lpstr>
      <vt:lpstr>Timeline – How to Get Started</vt:lpstr>
      <vt:lpstr>Sum-up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/>
  <cp:lastModifiedBy>Justina Gestautaite</cp:lastModifiedBy>
  <cp:revision>39</cp:revision>
  <dcterms:created xsi:type="dcterms:W3CDTF">2021-02-22T07:10:34Z</dcterms:created>
  <dcterms:modified xsi:type="dcterms:W3CDTF">2022-12-09T11:00:13Z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0x010100AEB58FBDC101A14281B8387C628E909E</vt:lpwstr>
  </property>
</Properties>
</file>