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100" d="100"/>
          <a:sy n="100" d="100"/>
        </p:scale>
        <p:origin x="936" y="3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097E15-ED38-3EE3-A001-E0E4261D830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51C4A9F-5680-449B-3BE1-1451DB0844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71C69D3-6A3D-8B99-6F89-CCAD95AD34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B1C769-C12E-59BD-403E-5969FB31E3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FAE3D1-5112-90E6-90DD-D3A8B1B87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32358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134D3A6-5900-1817-DAD0-FCB549B9AD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565BFEB-60F0-AA58-1979-BAFC010410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67FC0C-8404-8468-E3B6-18687EE3EA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CDA7774-9A62-1D04-A2DB-3E3E3AAF1D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C0E818-1714-985D-C1A8-B62A211558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542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F65EEDFB-935D-B6AA-9E65-6AD160896F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48FDEEF-1FAB-2EA2-AA1C-98AF4A0BB48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A9611B6-3B7E-4A28-C69C-448DE3CADC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D38E25-C723-FD49-768E-5AB24EFA50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AF8696-AA4B-7157-F708-93657C4107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7364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88EAAB-1FB2-3C53-8FB6-61F4A5CAF1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EA163AC-44B1-8814-E1A0-A183260246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B64EA5-AC31-C64E-D005-8C7D37FFA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8D0939-BF69-E484-80A4-D46D0AF3ED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C7294BD-B2C9-8693-C932-9D04F76EC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54934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FDE852-7710-6D12-C226-931EF9058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822CAA4-8D4E-7545-B5C2-0DAF6763EBA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3276B15-7107-3262-15CF-59257736ED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22E0E9-6162-8B14-4CF3-4A46A0EF904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99DC80-6F3E-7E52-8134-F13F89379A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5236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343A11-CAB2-C6CB-3CB5-355101184A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7192A66-C336-5569-744F-7E425A6423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5E12C8-9A3F-D067-EF75-FEBA6A1DFD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A2B25F0-D099-DB8E-0088-9CED6EA8BA6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E3272C8-9840-6CA9-B6E2-5B89C309B3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D39EC0E-BCE2-4309-7B9A-B0307D55D6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5562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3EBD38-F362-BD52-ABE5-D0E17FE006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C85767-B5F9-4E2A-23D7-43328A304E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0FCA44F-9975-7E7D-2811-B1065861CB5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081218C-3971-442E-CF75-72D430905C8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4EAA2C0-93A9-CCEB-0DEF-3C3084D87F0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C77371-A3CF-8540-F2CD-B0FDDB6D3D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59CB68F-246C-6D83-D222-B0DED24A20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6B1B5FE-1ACD-E7D5-6CAC-CD5C1EF75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206546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4D6603-9B62-23C0-0C35-D8FFE19D72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1A1CA06-82C4-0559-9BE9-6E7B70A2DF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294B02E-8874-88B6-D4CC-EBF5150AD0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F600314-69C3-B862-C3D0-A05002D392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93823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CB5218F6-23AE-2D06-872E-431B577339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DDFAC3-FF9A-A94E-1887-87B058C157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620832-880E-1A38-07A7-50576D6C0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49302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1E1BE37-4641-E978-484E-6E1F63FD34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42F5F24-7BB5-A424-86DE-E2A05A52D8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6456A32-22E6-5DBE-9DAE-E4CF8332528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2461E15-E543-4FCE-B810-A6932FDC3A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712407E-3BE7-5F99-9EFE-982E5BDFD7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46392DF-4703-9DE0-4689-732F408A4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45418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E286E0-3613-313D-41A7-B12A911780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53D684D-1FFF-AA01-0145-4DFD08BA021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A5C0A73-7212-4FF4-0D14-5C7DFFE71AA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5C8C80F-2270-A3D2-5322-F2CC14D149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870CC87-E3F7-E0FF-E1E9-DD7853FA5CF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9D8BA68-EAE8-FD2E-5E56-8DEF897B59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25452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81D42C45-98A0-80B7-12A5-B6FA72F00C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1CCFE49-7981-14CF-7E44-8DCAA992B81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A2388C-62EF-EB27-D822-20C4397891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1D4A52-8B3D-46B0-859C-9E6F1EA8BF62}" type="datetimeFigureOut">
              <a:rPr lang="en-US" smtClean="0"/>
              <a:t>2023-01-30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2D5DF1-C170-49C1-DD3A-7A8D9FB47E6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BBB49B5-E5F3-141D-A007-AC6A167E77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685F66-9A86-4FB0-9647-2DA76E1EF11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06939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content.learningbank.io/hubfs/Preboarding_checklist.pdf?hsCtaTracking=820d000d-dc1d-4b86-8be3-d8bd7b1b08b1%7Ca6ab8759-b2c3-40a8-8870-55c7fb7bf6cf" TargetMode="External"/><Relationship Id="rId3" Type="http://schemas.openxmlformats.org/officeDocument/2006/relationships/image" Target="../media/image6.png"/><Relationship Id="rId7" Type="http://schemas.openxmlformats.org/officeDocument/2006/relationships/hyperlink" Target="https://www.learningbank.io/onboarding-guide-2023" TargetMode="External"/><Relationship Id="rId2" Type="http://schemas.openxmlformats.org/officeDocument/2006/relationships/hyperlink" Target="https://www.learningbank.io/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learningbank.io/blog/tag/preboarding-onboarding" TargetMode="External"/><Relationship Id="rId5" Type="http://schemas.openxmlformats.org/officeDocument/2006/relationships/hyperlink" Target="https://www.learningbank.io/e-books" TargetMode="External"/><Relationship Id="rId4" Type="http://schemas.openxmlformats.org/officeDocument/2006/relationships/image" Target="../media/image7.sv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69284E-4B51-FB01-F7D8-D5E37ADE5C8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56095" y="2036763"/>
            <a:ext cx="8679810" cy="2387600"/>
          </a:xfrm>
        </p:spPr>
        <p:txBody>
          <a:bodyPr/>
          <a:lstStyle/>
          <a:p>
            <a:r>
              <a:rPr lang="da-DK" sz="6000" b="1" dirty="0" err="1"/>
              <a:t>Your</a:t>
            </a:r>
            <a:r>
              <a:rPr lang="da-DK" sz="6000" b="1" dirty="0"/>
              <a:t> </a:t>
            </a:r>
            <a:r>
              <a:rPr lang="da-DK" sz="6000" b="1" dirty="0" err="1"/>
              <a:t>Onboarding</a:t>
            </a:r>
            <a:r>
              <a:rPr lang="da-DK" sz="6000" b="1" dirty="0"/>
              <a:t> </a:t>
            </a:r>
            <a:r>
              <a:rPr lang="da-DK" sz="6000" b="1" dirty="0" err="1"/>
              <a:t>Journey</a:t>
            </a:r>
            <a:endParaRPr lang="en-US" b="1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FD268DD-0B9F-7456-E27B-2159BE4DE0D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516438"/>
            <a:ext cx="9144000" cy="1655762"/>
          </a:xfrm>
        </p:spPr>
        <p:txBody>
          <a:bodyPr/>
          <a:lstStyle/>
          <a:p>
            <a:r>
              <a:rPr lang="da-DK" sz="2400" b="0" dirty="0"/>
              <a:t>Write </a:t>
            </a:r>
            <a:r>
              <a:rPr lang="da-DK" sz="2400" b="0" dirty="0" err="1"/>
              <a:t>name</a:t>
            </a:r>
            <a:r>
              <a:rPr lang="da-DK" sz="2400" b="0" dirty="0"/>
              <a:t> </a:t>
            </a:r>
            <a:r>
              <a:rPr lang="da-DK" sz="2400" b="0" dirty="0" err="1"/>
              <a:t>here</a:t>
            </a:r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65EF56D-2255-E7D8-EC78-29353597E93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99620" y="1640383"/>
            <a:ext cx="792760" cy="7927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44485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3901A4A4-E92B-87FA-36D1-1895D23DD053}"/>
              </a:ext>
            </a:extLst>
          </p:cNvPr>
          <p:cNvSpPr txBox="1">
            <a:spLocks/>
          </p:cNvSpPr>
          <p:nvPr/>
        </p:nvSpPr>
        <p:spPr>
          <a:xfrm>
            <a:off x="938638" y="2481869"/>
            <a:ext cx="3919112" cy="1894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1" dirty="0">
                <a:solidFill>
                  <a:srgbClr val="002060"/>
                </a:solidFill>
              </a:rPr>
              <a:t>Third </a:t>
            </a:r>
            <a:r>
              <a:rPr lang="da-DK" b="1" dirty="0" err="1">
                <a:solidFill>
                  <a:srgbClr val="002060"/>
                </a:solidFill>
              </a:rPr>
              <a:t>week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da-DK" b="1" dirty="0" err="1">
                <a:solidFill>
                  <a:srgbClr val="002060"/>
                </a:solidFill>
              </a:rPr>
              <a:t>goals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🎯</a:t>
            </a:r>
            <a:endParaRPr lang="da-DK" b="1" dirty="0">
              <a:solidFill>
                <a:srgbClr val="002060"/>
              </a:solidFill>
            </a:endParaRPr>
          </a:p>
        </p:txBody>
      </p:sp>
      <p:sp>
        <p:nvSpPr>
          <p:cNvPr id="12" name="Pladsholder til slidenummer 2">
            <a:extLst>
              <a:ext uri="{FF2B5EF4-FFF2-40B4-BE49-F238E27FC236}">
                <a16:creationId xmlns:a16="http://schemas.microsoft.com/office/drawing/2014/main" id="{84831862-F3B3-D35A-8470-CC23F10045D9}"/>
              </a:ext>
            </a:extLst>
          </p:cNvPr>
          <p:cNvSpPr txBox="1">
            <a:spLocks/>
          </p:cNvSpPr>
          <p:nvPr/>
        </p:nvSpPr>
        <p:spPr>
          <a:xfrm>
            <a:off x="10643825" y="6356350"/>
            <a:ext cx="107784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DK"/>
              <a:t>Page </a:t>
            </a:r>
            <a:fld id="{E00C3FE1-B391-FA45-A39B-4CE9A0B17208}" type="slidenum">
              <a:rPr lang="en-DK" smtClean="0"/>
              <a:pPr/>
              <a:t>10</a:t>
            </a:fld>
            <a:endParaRPr lang="en-DK" sz="900" dirty="0"/>
          </a:p>
        </p:txBody>
      </p:sp>
      <p:sp>
        <p:nvSpPr>
          <p:cNvPr id="13" name="Pladsholder til indhold 3">
            <a:extLst>
              <a:ext uri="{FF2B5EF4-FFF2-40B4-BE49-F238E27FC236}">
                <a16:creationId xmlns:a16="http://schemas.microsoft.com/office/drawing/2014/main" id="{2BA6EC7D-8F95-C2E2-65D0-1961E0934B6C}"/>
              </a:ext>
            </a:extLst>
          </p:cNvPr>
          <p:cNvSpPr txBox="1">
            <a:spLocks/>
          </p:cNvSpPr>
          <p:nvPr/>
        </p:nvSpPr>
        <p:spPr>
          <a:xfrm>
            <a:off x="5614922" y="980199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1.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Pladsholder til indhold 3">
            <a:extLst>
              <a:ext uri="{FF2B5EF4-FFF2-40B4-BE49-F238E27FC236}">
                <a16:creationId xmlns:a16="http://schemas.microsoft.com/office/drawing/2014/main" id="{0EA8A873-AC62-4B34-6DDB-7D89C274A03A}"/>
              </a:ext>
            </a:extLst>
          </p:cNvPr>
          <p:cNvSpPr txBox="1">
            <a:spLocks/>
          </p:cNvSpPr>
          <p:nvPr/>
        </p:nvSpPr>
        <p:spPr>
          <a:xfrm>
            <a:off x="5614922" y="2678165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2.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Pladsholder til indhold 3">
            <a:extLst>
              <a:ext uri="{FF2B5EF4-FFF2-40B4-BE49-F238E27FC236}">
                <a16:creationId xmlns:a16="http://schemas.microsoft.com/office/drawing/2014/main" id="{0FD2C0E2-AD8F-4395-7B6B-5100B03E8A77}"/>
              </a:ext>
            </a:extLst>
          </p:cNvPr>
          <p:cNvSpPr txBox="1">
            <a:spLocks/>
          </p:cNvSpPr>
          <p:nvPr/>
        </p:nvSpPr>
        <p:spPr>
          <a:xfrm>
            <a:off x="5614922" y="4376131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3.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892532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3901A4A4-E92B-87FA-36D1-1895D23DD053}"/>
              </a:ext>
            </a:extLst>
          </p:cNvPr>
          <p:cNvSpPr txBox="1">
            <a:spLocks/>
          </p:cNvSpPr>
          <p:nvPr/>
        </p:nvSpPr>
        <p:spPr>
          <a:xfrm>
            <a:off x="938637" y="2481869"/>
            <a:ext cx="4324357" cy="1894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1" dirty="0" err="1">
                <a:solidFill>
                  <a:srgbClr val="002060"/>
                </a:solidFill>
              </a:rPr>
              <a:t>Other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da-DK" b="1" dirty="0" err="1">
                <a:solidFill>
                  <a:srgbClr val="002060"/>
                </a:solidFill>
              </a:rPr>
              <a:t>goals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🎯</a:t>
            </a:r>
            <a:endParaRPr lang="da-DK" b="1" dirty="0">
              <a:solidFill>
                <a:srgbClr val="002060"/>
              </a:solidFill>
            </a:endParaRPr>
          </a:p>
        </p:txBody>
      </p:sp>
      <p:sp>
        <p:nvSpPr>
          <p:cNvPr id="12" name="Pladsholder til slidenummer 2">
            <a:extLst>
              <a:ext uri="{FF2B5EF4-FFF2-40B4-BE49-F238E27FC236}">
                <a16:creationId xmlns:a16="http://schemas.microsoft.com/office/drawing/2014/main" id="{84831862-F3B3-D35A-8470-CC23F10045D9}"/>
              </a:ext>
            </a:extLst>
          </p:cNvPr>
          <p:cNvSpPr txBox="1">
            <a:spLocks/>
          </p:cNvSpPr>
          <p:nvPr/>
        </p:nvSpPr>
        <p:spPr>
          <a:xfrm>
            <a:off x="10643825" y="6356350"/>
            <a:ext cx="107784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DK"/>
              <a:t>Page </a:t>
            </a:r>
            <a:fld id="{E00C3FE1-B391-FA45-A39B-4CE9A0B17208}" type="slidenum">
              <a:rPr lang="en-DK" smtClean="0"/>
              <a:pPr/>
              <a:t>11</a:t>
            </a:fld>
            <a:endParaRPr lang="en-DK" sz="900" dirty="0"/>
          </a:p>
        </p:txBody>
      </p:sp>
      <p:sp>
        <p:nvSpPr>
          <p:cNvPr id="13" name="Pladsholder til indhold 3">
            <a:extLst>
              <a:ext uri="{FF2B5EF4-FFF2-40B4-BE49-F238E27FC236}">
                <a16:creationId xmlns:a16="http://schemas.microsoft.com/office/drawing/2014/main" id="{2BA6EC7D-8F95-C2E2-65D0-1961E0934B6C}"/>
              </a:ext>
            </a:extLst>
          </p:cNvPr>
          <p:cNvSpPr txBox="1">
            <a:spLocks/>
          </p:cNvSpPr>
          <p:nvPr/>
        </p:nvSpPr>
        <p:spPr>
          <a:xfrm>
            <a:off x="5614922" y="980199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1.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Pladsholder til indhold 3">
            <a:extLst>
              <a:ext uri="{FF2B5EF4-FFF2-40B4-BE49-F238E27FC236}">
                <a16:creationId xmlns:a16="http://schemas.microsoft.com/office/drawing/2014/main" id="{0EA8A873-AC62-4B34-6DDB-7D89C274A03A}"/>
              </a:ext>
            </a:extLst>
          </p:cNvPr>
          <p:cNvSpPr txBox="1">
            <a:spLocks/>
          </p:cNvSpPr>
          <p:nvPr/>
        </p:nvSpPr>
        <p:spPr>
          <a:xfrm>
            <a:off x="5614922" y="2678165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2.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Pladsholder til indhold 3">
            <a:extLst>
              <a:ext uri="{FF2B5EF4-FFF2-40B4-BE49-F238E27FC236}">
                <a16:creationId xmlns:a16="http://schemas.microsoft.com/office/drawing/2014/main" id="{0FD2C0E2-AD8F-4395-7B6B-5100B03E8A77}"/>
              </a:ext>
            </a:extLst>
          </p:cNvPr>
          <p:cNvSpPr txBox="1">
            <a:spLocks/>
          </p:cNvSpPr>
          <p:nvPr/>
        </p:nvSpPr>
        <p:spPr>
          <a:xfrm>
            <a:off x="5614922" y="4376131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3.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5" name="Rektangel 11">
            <a:extLst>
              <a:ext uri="{FF2B5EF4-FFF2-40B4-BE49-F238E27FC236}">
                <a16:creationId xmlns:a16="http://schemas.microsoft.com/office/drawing/2014/main" id="{13A05672-D8D6-4A72-A54C-7DC535E2046A}"/>
              </a:ext>
            </a:extLst>
          </p:cNvPr>
          <p:cNvSpPr/>
          <p:nvPr/>
        </p:nvSpPr>
        <p:spPr>
          <a:xfrm>
            <a:off x="7605370" y="1111917"/>
            <a:ext cx="663964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900" kern="0" dirty="0">
                <a:latin typeface="Proxima Nova Rg" panose="02000506030000020004" pitchFamily="2" charset="77"/>
              </a:rPr>
              <a:t>MONTH 1</a:t>
            </a:r>
          </a:p>
        </p:txBody>
      </p:sp>
      <p:sp>
        <p:nvSpPr>
          <p:cNvPr id="6" name="Rektangel 11">
            <a:extLst>
              <a:ext uri="{FF2B5EF4-FFF2-40B4-BE49-F238E27FC236}">
                <a16:creationId xmlns:a16="http://schemas.microsoft.com/office/drawing/2014/main" id="{FDBFB0BA-AD78-F4D2-A25F-A544D7C4662A}"/>
              </a:ext>
            </a:extLst>
          </p:cNvPr>
          <p:cNvSpPr/>
          <p:nvPr/>
        </p:nvSpPr>
        <p:spPr>
          <a:xfrm>
            <a:off x="7605370" y="2820597"/>
            <a:ext cx="692818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900" kern="0" dirty="0">
                <a:latin typeface="Proxima Nova Rg" panose="02000506030000020004" pitchFamily="2" charset="77"/>
              </a:rPr>
              <a:t>MONTH 2</a:t>
            </a:r>
          </a:p>
        </p:txBody>
      </p:sp>
      <p:sp>
        <p:nvSpPr>
          <p:cNvPr id="7" name="Rektangel 11">
            <a:extLst>
              <a:ext uri="{FF2B5EF4-FFF2-40B4-BE49-F238E27FC236}">
                <a16:creationId xmlns:a16="http://schemas.microsoft.com/office/drawing/2014/main" id="{5D260FE2-C8DE-4420-F797-C6C6FA90666B}"/>
              </a:ext>
            </a:extLst>
          </p:cNvPr>
          <p:cNvSpPr/>
          <p:nvPr/>
        </p:nvSpPr>
        <p:spPr>
          <a:xfrm>
            <a:off x="7600664" y="4513206"/>
            <a:ext cx="689612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900" kern="0" dirty="0">
                <a:latin typeface="Proxima Nova Rg" panose="02000506030000020004" pitchFamily="2" charset="77"/>
              </a:rPr>
              <a:t>MONTH 3</a:t>
            </a:r>
          </a:p>
        </p:txBody>
      </p:sp>
    </p:spTree>
    <p:extLst>
      <p:ext uri="{BB962C8B-B14F-4D97-AF65-F5344CB8AC3E}">
        <p14:creationId xmlns:p14="http://schemas.microsoft.com/office/powerpoint/2010/main" val="10562240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Graphic 6">
            <a:hlinkClick r:id="rId2"/>
            <a:extLst>
              <a:ext uri="{FF2B5EF4-FFF2-40B4-BE49-F238E27FC236}">
                <a16:creationId xmlns:a16="http://schemas.microsoft.com/office/drawing/2014/main" id="{A620AFA6-354C-831B-FBC6-5678C6B6268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96DAC541-7B7A-43D3-8B79-37D633B846F1}">
                <asvg:svgBlip xmlns:asvg="http://schemas.microsoft.com/office/drawing/2016/SVG/main" r:embed="rId4"/>
              </a:ext>
            </a:extLst>
          </a:blip>
          <a:stretch>
            <a:fillRect/>
          </a:stretch>
        </p:blipFill>
        <p:spPr>
          <a:xfrm>
            <a:off x="4092286" y="2521387"/>
            <a:ext cx="4007428" cy="590690"/>
          </a:xfrm>
          <a:prstGeom prst="rect">
            <a:avLst/>
          </a:prstGeom>
        </p:spPr>
      </p:pic>
      <p:sp>
        <p:nvSpPr>
          <p:cNvPr id="8" name="TextBox 7">
            <a:extLst>
              <a:ext uri="{FF2B5EF4-FFF2-40B4-BE49-F238E27FC236}">
                <a16:creationId xmlns:a16="http://schemas.microsoft.com/office/drawing/2014/main" id="{12F863A0-45B4-4CF1-0026-2D8A0BB8439A}"/>
              </a:ext>
            </a:extLst>
          </p:cNvPr>
          <p:cNvSpPr txBox="1"/>
          <p:nvPr/>
        </p:nvSpPr>
        <p:spPr>
          <a:xfrm>
            <a:off x="3245796" y="3569276"/>
            <a:ext cx="57004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📌 </a:t>
            </a:r>
            <a:r>
              <a:rPr lang="en-US" dirty="0">
                <a:solidFill>
                  <a:schemeClr val="bg1"/>
                </a:solidFill>
              </a:rPr>
              <a:t>Unlock More Onboarding Insights at our </a:t>
            </a:r>
            <a:r>
              <a:rPr lang="en-US" dirty="0">
                <a:solidFill>
                  <a:schemeClr val="bg1"/>
                </a:solidFill>
                <a:hlinkClick r:id="rId5"/>
              </a:rPr>
              <a:t>Resource Hub!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9472000-E2A6-32ED-FE68-43E489A6986A}"/>
              </a:ext>
            </a:extLst>
          </p:cNvPr>
          <p:cNvSpPr txBox="1"/>
          <p:nvPr/>
        </p:nvSpPr>
        <p:spPr>
          <a:xfrm>
            <a:off x="3245795" y="4830041"/>
            <a:ext cx="60017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📌 </a:t>
            </a:r>
            <a:r>
              <a:rPr lang="en-US" dirty="0">
                <a:solidFill>
                  <a:schemeClr val="bg1"/>
                </a:solidFill>
              </a:rPr>
              <a:t>Explore Our Blog Posts about </a:t>
            </a:r>
            <a:r>
              <a:rPr lang="en-US" dirty="0">
                <a:solidFill>
                  <a:schemeClr val="bg1"/>
                </a:solidFill>
                <a:hlinkClick r:id="rId6"/>
              </a:rPr>
              <a:t>Preboarding and Onboarding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4736219D-A1BF-3136-B9CE-683F02F87F30}"/>
              </a:ext>
            </a:extLst>
          </p:cNvPr>
          <p:cNvSpPr txBox="1"/>
          <p:nvPr/>
        </p:nvSpPr>
        <p:spPr>
          <a:xfrm>
            <a:off x="3245795" y="3995305"/>
            <a:ext cx="456644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📌 </a:t>
            </a:r>
            <a:r>
              <a:rPr lang="en-US" dirty="0">
                <a:solidFill>
                  <a:schemeClr val="bg1"/>
                </a:solidFill>
              </a:rPr>
              <a:t>Download FREE </a:t>
            </a:r>
            <a:r>
              <a:rPr lang="en-US" dirty="0">
                <a:solidFill>
                  <a:schemeClr val="bg1"/>
                </a:solidFill>
                <a:hlinkClick r:id="rId7"/>
              </a:rPr>
              <a:t>Onboarding Guide E-book </a:t>
            </a:r>
            <a:endParaRPr lang="en-US" dirty="0">
              <a:solidFill>
                <a:schemeClr val="bg1"/>
              </a:solidFill>
            </a:endParaRP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AEE8CD2E-0FB3-41DD-8ED9-3B1D606D1077}"/>
              </a:ext>
            </a:extLst>
          </p:cNvPr>
          <p:cNvSpPr txBox="1"/>
          <p:nvPr/>
        </p:nvSpPr>
        <p:spPr>
          <a:xfrm>
            <a:off x="3245794" y="4412673"/>
            <a:ext cx="41168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📌 </a:t>
            </a:r>
            <a:r>
              <a:rPr lang="en-US" dirty="0">
                <a:solidFill>
                  <a:schemeClr val="bg1"/>
                </a:solidFill>
              </a:rPr>
              <a:t>Download FREE </a:t>
            </a:r>
            <a:r>
              <a:rPr lang="en-US" dirty="0">
                <a:solidFill>
                  <a:schemeClr val="bg1"/>
                </a:solidFill>
                <a:hlinkClick r:id="rId8"/>
              </a:rPr>
              <a:t>Preboarding Checklist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482309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BAE470-C3B0-0C35-72E4-4E2C49F80A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b="1" dirty="0"/>
              <a:t>Content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3B326BE-7F0C-24B4-487F-2D9379659F9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24000" indent="-540000">
              <a:buFont typeface="Wingdings" panose="05000000000000000000" pitchFamily="2" charset="2"/>
              <a:buChar char=""/>
            </a:pPr>
            <a:r>
              <a:rPr lang="da-DK" dirty="0" err="1"/>
              <a:t>Your</a:t>
            </a:r>
            <a:r>
              <a:rPr lang="da-DK" dirty="0"/>
              <a:t> overview</a:t>
            </a:r>
          </a:p>
          <a:p>
            <a:pPr marL="324000" indent="-540000">
              <a:buFont typeface="Wingdings" panose="05000000000000000000" pitchFamily="2" charset="2"/>
              <a:buChar char=""/>
            </a:pPr>
            <a:r>
              <a:rPr lang="da-DK" dirty="0"/>
              <a:t>The [Company </a:t>
            </a:r>
            <a:r>
              <a:rPr lang="da-DK" dirty="0" err="1"/>
              <a:t>Name</a:t>
            </a:r>
            <a:r>
              <a:rPr lang="da-DK" dirty="0"/>
              <a:t>] </a:t>
            </a:r>
            <a:r>
              <a:rPr lang="da-DK" dirty="0" err="1"/>
              <a:t>onboarding</a:t>
            </a:r>
            <a:r>
              <a:rPr lang="da-DK" dirty="0"/>
              <a:t> </a:t>
            </a:r>
            <a:r>
              <a:rPr lang="da-DK" dirty="0" err="1"/>
              <a:t>journey</a:t>
            </a:r>
            <a:endParaRPr lang="da-DK" dirty="0"/>
          </a:p>
          <a:p>
            <a:pPr marL="324000" indent="-540000">
              <a:buFont typeface="Wingdings" panose="05000000000000000000" pitchFamily="2" charset="2"/>
              <a:buChar char=""/>
            </a:pP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first</a:t>
            </a:r>
            <a:r>
              <a:rPr lang="da-DK" dirty="0"/>
              <a:t> </a:t>
            </a:r>
            <a:r>
              <a:rPr lang="da-DK" dirty="0" err="1"/>
              <a:t>week</a:t>
            </a:r>
            <a:r>
              <a:rPr lang="da-DK" dirty="0"/>
              <a:t> and </a:t>
            </a:r>
            <a:r>
              <a:rPr lang="da-DK" dirty="0" err="1"/>
              <a:t>goals</a:t>
            </a:r>
            <a:endParaRPr lang="da-DK" dirty="0"/>
          </a:p>
          <a:p>
            <a:pPr marL="324000" indent="-540000">
              <a:buFont typeface="Wingdings" panose="05000000000000000000" pitchFamily="2" charset="2"/>
              <a:buChar char=""/>
            </a:pP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second</a:t>
            </a:r>
            <a:r>
              <a:rPr lang="da-DK" dirty="0"/>
              <a:t> </a:t>
            </a:r>
            <a:r>
              <a:rPr lang="da-DK" dirty="0" err="1"/>
              <a:t>week</a:t>
            </a:r>
            <a:r>
              <a:rPr lang="da-DK" dirty="0"/>
              <a:t> and </a:t>
            </a:r>
            <a:r>
              <a:rPr lang="da-DK" dirty="0" err="1"/>
              <a:t>goals</a:t>
            </a:r>
            <a:endParaRPr lang="da-DK" dirty="0"/>
          </a:p>
          <a:p>
            <a:pPr marL="324000" indent="-540000">
              <a:buFont typeface="Wingdings" panose="05000000000000000000" pitchFamily="2" charset="2"/>
              <a:buChar char=""/>
            </a:pPr>
            <a:r>
              <a:rPr lang="da-DK" dirty="0" err="1"/>
              <a:t>Your</a:t>
            </a:r>
            <a:r>
              <a:rPr lang="da-DK" dirty="0"/>
              <a:t> </a:t>
            </a:r>
            <a:r>
              <a:rPr lang="da-DK" dirty="0" err="1"/>
              <a:t>third</a:t>
            </a:r>
            <a:r>
              <a:rPr lang="da-DK" dirty="0"/>
              <a:t> </a:t>
            </a:r>
            <a:r>
              <a:rPr lang="da-DK" dirty="0" err="1"/>
              <a:t>week</a:t>
            </a:r>
            <a:r>
              <a:rPr lang="da-DK" dirty="0"/>
              <a:t> and </a:t>
            </a:r>
            <a:r>
              <a:rPr lang="da-DK" dirty="0" err="1"/>
              <a:t>goals</a:t>
            </a:r>
            <a:endParaRPr lang="da-DK" dirty="0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90E5295D-A3E4-606F-A613-2B4FA62B4DDF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b="17478"/>
          <a:stretch/>
        </p:blipFill>
        <p:spPr>
          <a:xfrm>
            <a:off x="5687492" y="2528597"/>
            <a:ext cx="5346151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43100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4305FD-234D-8CCC-76F4-59841C85CA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z="4400" b="1" dirty="0" err="1"/>
              <a:t>Your</a:t>
            </a:r>
            <a:r>
              <a:rPr lang="da-DK" sz="4400" b="1" dirty="0"/>
              <a:t> overview</a:t>
            </a:r>
            <a:endParaRPr lang="en-US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57B8CC5-4D35-A513-BCD5-7A14EB193B7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04300"/>
            <a:ext cx="5923327" cy="2424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b="0" i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⭐️ </a:t>
            </a:r>
            <a:r>
              <a:rPr lang="da-DK" sz="2400">
                <a:solidFill>
                  <a:schemeClr val="bg2"/>
                </a:solidFill>
              </a:rPr>
              <a:t>Department</a:t>
            </a:r>
            <a:r>
              <a:rPr lang="da-DK" sz="2400"/>
              <a:t> – [</a:t>
            </a:r>
            <a:r>
              <a:rPr lang="da-DK" sz="2400" b="1"/>
              <a:t>Write department here]</a:t>
            </a:r>
          </a:p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r>
              <a:rPr lang="en-US" sz="2400" b="0" i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👋🏼 </a:t>
            </a:r>
            <a:r>
              <a:rPr lang="da-DK" sz="2400">
                <a:solidFill>
                  <a:schemeClr val="bg2"/>
                </a:solidFill>
              </a:rPr>
              <a:t>Professional Buddy – </a:t>
            </a:r>
            <a:r>
              <a:rPr lang="da-DK" sz="2400" b="1"/>
              <a:t>[Write name here]</a:t>
            </a:r>
          </a:p>
          <a:p>
            <a:pPr marL="0" indent="0">
              <a:buNone/>
            </a:pPr>
            <a:endParaRPr lang="da-DK" sz="2400"/>
          </a:p>
          <a:p>
            <a:pPr marL="0" indent="0">
              <a:buNone/>
            </a:pPr>
            <a:r>
              <a:rPr lang="en-US" sz="2400" b="0" i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☕️ </a:t>
            </a:r>
            <a:r>
              <a:rPr lang="da-DK" sz="2400">
                <a:solidFill>
                  <a:schemeClr val="bg2"/>
                </a:solidFill>
              </a:rPr>
              <a:t>Social Buddy – </a:t>
            </a:r>
            <a:r>
              <a:rPr lang="da-DK" sz="2400" b="1"/>
              <a:t>[Write name here]</a:t>
            </a:r>
            <a:endParaRPr lang="da-DK" sz="2400" b="1" dirty="0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3B56BEF-28FB-F855-8DF8-81EB34EDA37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6988394" y="2399251"/>
            <a:ext cx="4277096" cy="4458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74244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EB27A693-44A4-6F74-09D1-3A59E3DDCC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63411"/>
            <a:ext cx="10515682" cy="572835"/>
          </a:xfrm>
        </p:spPr>
        <p:txBody>
          <a:bodyPr>
            <a:normAutofit fontScale="90000"/>
          </a:bodyPr>
          <a:lstStyle/>
          <a:p>
            <a:r>
              <a:rPr lang="da-DK" b="1" dirty="0"/>
              <a:t>The [Company </a:t>
            </a:r>
            <a:r>
              <a:rPr lang="da-DK" b="1" dirty="0" err="1"/>
              <a:t>Name</a:t>
            </a:r>
            <a:r>
              <a:rPr lang="da-DK" b="1" dirty="0"/>
              <a:t>] </a:t>
            </a:r>
            <a:r>
              <a:rPr lang="da-DK" b="1" dirty="0" err="1"/>
              <a:t>onboarding</a:t>
            </a:r>
            <a:r>
              <a:rPr lang="da-DK" b="1" dirty="0"/>
              <a:t> </a:t>
            </a:r>
            <a:r>
              <a:rPr lang="da-DK" b="1" dirty="0" err="1"/>
              <a:t>journey</a:t>
            </a:r>
            <a:endParaRPr lang="en-DK" b="1" dirty="0"/>
          </a:p>
        </p:txBody>
      </p:sp>
      <p:sp>
        <p:nvSpPr>
          <p:cNvPr id="5" name="Rectangle: Rounded Corners 5">
            <a:extLst>
              <a:ext uri="{FF2B5EF4-FFF2-40B4-BE49-F238E27FC236}">
                <a16:creationId xmlns:a16="http://schemas.microsoft.com/office/drawing/2014/main" id="{0C54957A-060B-A56D-08C9-B58FBE06E8E8}"/>
              </a:ext>
            </a:extLst>
          </p:cNvPr>
          <p:cNvSpPr/>
          <p:nvPr/>
        </p:nvSpPr>
        <p:spPr>
          <a:xfrm>
            <a:off x="454307" y="2462585"/>
            <a:ext cx="1644658" cy="1134899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Preboarding</a:t>
            </a:r>
          </a:p>
          <a:p>
            <a:endParaRPr lang="en-ID" sz="600" spc="300" dirty="0">
              <a:solidFill>
                <a:schemeClr val="tx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Introduction to your new work place, colleagues and culture</a:t>
            </a:r>
          </a:p>
          <a:p>
            <a:endParaRPr lang="en-ID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58F010CC-4C65-77F0-636B-D018779901D6}"/>
              </a:ext>
            </a:extLst>
          </p:cNvPr>
          <p:cNvSpPr/>
          <p:nvPr/>
        </p:nvSpPr>
        <p:spPr>
          <a:xfrm>
            <a:off x="454307" y="3818466"/>
            <a:ext cx="11267362" cy="116054"/>
          </a:xfrm>
          <a:prstGeom prst="roundRect">
            <a:avLst>
              <a:gd name="adj" fmla="val 50000"/>
            </a:avLst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4CF41CB9-BB9D-1F35-649E-485A48F4E503}"/>
              </a:ext>
            </a:extLst>
          </p:cNvPr>
          <p:cNvSpPr/>
          <p:nvPr/>
        </p:nvSpPr>
        <p:spPr>
          <a:xfrm>
            <a:off x="679451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8" name="Oval 7">
            <a:extLst>
              <a:ext uri="{FF2B5EF4-FFF2-40B4-BE49-F238E27FC236}">
                <a16:creationId xmlns:a16="http://schemas.microsoft.com/office/drawing/2014/main" id="{EEFE2DE3-5E15-1377-32B1-41AE24466F3D}"/>
              </a:ext>
            </a:extLst>
          </p:cNvPr>
          <p:cNvSpPr/>
          <p:nvPr/>
        </p:nvSpPr>
        <p:spPr>
          <a:xfrm>
            <a:off x="2387346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9" name="Rectangle: Rounded Corners 5">
            <a:extLst>
              <a:ext uri="{FF2B5EF4-FFF2-40B4-BE49-F238E27FC236}">
                <a16:creationId xmlns:a16="http://schemas.microsoft.com/office/drawing/2014/main" id="{53DD0190-41DE-C34A-0074-D3E1B692F371}"/>
              </a:ext>
            </a:extLst>
          </p:cNvPr>
          <p:cNvSpPr/>
          <p:nvPr/>
        </p:nvSpPr>
        <p:spPr>
          <a:xfrm>
            <a:off x="1673864" y="4131067"/>
            <a:ext cx="1682400" cy="1131927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Breakfast</a:t>
            </a:r>
            <a:endParaRPr lang="en-ID" sz="800" spc="300" dirty="0">
              <a:solidFill>
                <a:schemeClr val="tx2"/>
              </a:solidFill>
              <a:latin typeface="+mj-lt"/>
            </a:endParaRP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We will start your first day with a department breakfast</a:t>
            </a:r>
          </a:p>
          <a:p>
            <a:endParaRPr lang="en-ID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" name="Rectangle: Rounded Corners 5">
            <a:extLst>
              <a:ext uri="{FF2B5EF4-FFF2-40B4-BE49-F238E27FC236}">
                <a16:creationId xmlns:a16="http://schemas.microsoft.com/office/drawing/2014/main" id="{C8F57A41-C696-FD39-0496-04896CD4E549}"/>
              </a:ext>
            </a:extLst>
          </p:cNvPr>
          <p:cNvSpPr/>
          <p:nvPr/>
        </p:nvSpPr>
        <p:spPr>
          <a:xfrm>
            <a:off x="5151171" y="2518975"/>
            <a:ext cx="1769174" cy="1080000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Get to know</a:t>
            </a: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Office tour, department and introductions</a:t>
            </a:r>
          </a:p>
        </p:txBody>
      </p:sp>
      <p:sp>
        <p:nvSpPr>
          <p:cNvPr id="11" name="Oval 10">
            <a:extLst>
              <a:ext uri="{FF2B5EF4-FFF2-40B4-BE49-F238E27FC236}">
                <a16:creationId xmlns:a16="http://schemas.microsoft.com/office/drawing/2014/main" id="{99704D5C-AEEE-7AB0-50B0-662FEE420045}"/>
              </a:ext>
            </a:extLst>
          </p:cNvPr>
          <p:cNvSpPr/>
          <p:nvPr/>
        </p:nvSpPr>
        <p:spPr>
          <a:xfrm>
            <a:off x="3465220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B9EBCAF-B99D-5C24-A123-DE0EAB8728DC}"/>
              </a:ext>
            </a:extLst>
          </p:cNvPr>
          <p:cNvSpPr/>
          <p:nvPr/>
        </p:nvSpPr>
        <p:spPr>
          <a:xfrm>
            <a:off x="4758071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13" name="Rectangle: Rounded Corners 5">
            <a:extLst>
              <a:ext uri="{FF2B5EF4-FFF2-40B4-BE49-F238E27FC236}">
                <a16:creationId xmlns:a16="http://schemas.microsoft.com/office/drawing/2014/main" id="{E6FE48E9-BFCE-2419-7501-29DDE108C113}"/>
              </a:ext>
            </a:extLst>
          </p:cNvPr>
          <p:cNvSpPr/>
          <p:nvPr/>
        </p:nvSpPr>
        <p:spPr>
          <a:xfrm>
            <a:off x="3937763" y="4131067"/>
            <a:ext cx="1725282" cy="1131928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Buddies</a:t>
            </a: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Professional buddy in order to get to know tasks – social buddy for fun </a:t>
            </a:r>
          </a:p>
          <a:p>
            <a:endParaRPr lang="en-ID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4" name="Rectangle: Rounded Corners 5">
            <a:extLst>
              <a:ext uri="{FF2B5EF4-FFF2-40B4-BE49-F238E27FC236}">
                <a16:creationId xmlns:a16="http://schemas.microsoft.com/office/drawing/2014/main" id="{2267EA0E-E5AC-D907-3F26-0D2AB76A1A48}"/>
              </a:ext>
            </a:extLst>
          </p:cNvPr>
          <p:cNvSpPr/>
          <p:nvPr/>
        </p:nvSpPr>
        <p:spPr>
          <a:xfrm>
            <a:off x="8521630" y="2518974"/>
            <a:ext cx="1440000" cy="1080000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Product onboarding</a:t>
            </a: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Learn about our product</a:t>
            </a:r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6D12217F-C474-C9F1-8B0F-CFAADB21D91C}"/>
              </a:ext>
            </a:extLst>
          </p:cNvPr>
          <p:cNvSpPr/>
          <p:nvPr/>
        </p:nvSpPr>
        <p:spPr>
          <a:xfrm>
            <a:off x="5993425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6AE0318D-1D04-E588-0F45-AB1EDC3F45A8}"/>
              </a:ext>
            </a:extLst>
          </p:cNvPr>
          <p:cNvSpPr txBox="1"/>
          <p:nvPr/>
        </p:nvSpPr>
        <p:spPr>
          <a:xfrm>
            <a:off x="831914" y="1136246"/>
            <a:ext cx="109857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chemeClr val="accent5"/>
                </a:solidFill>
                <a:latin typeface="+mj-lt"/>
              </a:rPr>
              <a:t>A part of becoming a part of our company is getting to know your colleagues, our product and the company in general. Below you find some onboarding milestones that all new hires will attend. </a:t>
            </a:r>
          </a:p>
        </p:txBody>
      </p:sp>
      <p:sp>
        <p:nvSpPr>
          <p:cNvPr id="17" name="Rektangel 2">
            <a:extLst>
              <a:ext uri="{FF2B5EF4-FFF2-40B4-BE49-F238E27FC236}">
                <a16:creationId xmlns:a16="http://schemas.microsoft.com/office/drawing/2014/main" id="{F710F85A-3281-D888-AF46-CDAE7C62D6CF}"/>
              </a:ext>
            </a:extLst>
          </p:cNvPr>
          <p:cNvSpPr/>
          <p:nvPr/>
        </p:nvSpPr>
        <p:spPr>
          <a:xfrm>
            <a:off x="2148993" y="3566879"/>
            <a:ext cx="561372" cy="24622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1000" b="1" kern="0" dirty="0">
                <a:solidFill>
                  <a:schemeClr val="tx2"/>
                </a:solidFill>
                <a:latin typeface="+mj-lt"/>
              </a:rPr>
              <a:t>DAY 1</a:t>
            </a:r>
          </a:p>
        </p:txBody>
      </p:sp>
      <p:sp>
        <p:nvSpPr>
          <p:cNvPr id="18" name="Rektangel 18">
            <a:extLst>
              <a:ext uri="{FF2B5EF4-FFF2-40B4-BE49-F238E27FC236}">
                <a16:creationId xmlns:a16="http://schemas.microsoft.com/office/drawing/2014/main" id="{53234E2A-CF70-C33F-E6F3-F7BCD502E52A}"/>
              </a:ext>
            </a:extLst>
          </p:cNvPr>
          <p:cNvSpPr/>
          <p:nvPr/>
        </p:nvSpPr>
        <p:spPr>
          <a:xfrm>
            <a:off x="11074270" y="3574573"/>
            <a:ext cx="704039" cy="2308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ID" sz="900" b="1" kern="0" dirty="0">
                <a:solidFill>
                  <a:schemeClr val="tx2"/>
                </a:solidFill>
                <a:latin typeface="+mj-lt"/>
              </a:rPr>
              <a:t>MONTH 3</a:t>
            </a:r>
          </a:p>
        </p:txBody>
      </p:sp>
      <p:sp>
        <p:nvSpPr>
          <p:cNvPr id="19" name="Rectangle: Rounded Corners 5">
            <a:extLst>
              <a:ext uri="{FF2B5EF4-FFF2-40B4-BE49-F238E27FC236}">
                <a16:creationId xmlns:a16="http://schemas.microsoft.com/office/drawing/2014/main" id="{414486DE-EBA1-3874-025F-E4983EE819F2}"/>
              </a:ext>
            </a:extLst>
          </p:cNvPr>
          <p:cNvSpPr/>
          <p:nvPr/>
        </p:nvSpPr>
        <p:spPr>
          <a:xfrm>
            <a:off x="2788530" y="2518974"/>
            <a:ext cx="1502916" cy="1080000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[Event]</a:t>
            </a: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Add text about event</a:t>
            </a:r>
          </a:p>
          <a:p>
            <a:endParaRPr lang="en-ID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0" name="Oval 16">
            <a:extLst>
              <a:ext uri="{FF2B5EF4-FFF2-40B4-BE49-F238E27FC236}">
                <a16:creationId xmlns:a16="http://schemas.microsoft.com/office/drawing/2014/main" id="{B4288525-7F1D-455D-EEA4-484C34C94BFE}"/>
              </a:ext>
            </a:extLst>
          </p:cNvPr>
          <p:cNvSpPr/>
          <p:nvPr/>
        </p:nvSpPr>
        <p:spPr>
          <a:xfrm>
            <a:off x="7712111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1" name="Rectangle: Rounded Corners 5">
            <a:extLst>
              <a:ext uri="{FF2B5EF4-FFF2-40B4-BE49-F238E27FC236}">
                <a16:creationId xmlns:a16="http://schemas.microsoft.com/office/drawing/2014/main" id="{CDC400D6-EA8F-DDCB-0936-E7AC3B2F8497}"/>
              </a:ext>
            </a:extLst>
          </p:cNvPr>
          <p:cNvSpPr/>
          <p:nvPr/>
        </p:nvSpPr>
        <p:spPr>
          <a:xfrm>
            <a:off x="9531285" y="4131067"/>
            <a:ext cx="1440000" cy="1131926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Your skills</a:t>
            </a: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Onboarding case </a:t>
            </a:r>
          </a:p>
          <a:p>
            <a:endParaRPr lang="en-ID" sz="20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22" name="Rectangle: Rounded Corners 5">
            <a:extLst>
              <a:ext uri="{FF2B5EF4-FFF2-40B4-BE49-F238E27FC236}">
                <a16:creationId xmlns:a16="http://schemas.microsoft.com/office/drawing/2014/main" id="{6B9FCB1F-2B05-0D17-A89A-AE9264C45B9A}"/>
              </a:ext>
            </a:extLst>
          </p:cNvPr>
          <p:cNvSpPr/>
          <p:nvPr/>
        </p:nvSpPr>
        <p:spPr>
          <a:xfrm>
            <a:off x="6761281" y="4131067"/>
            <a:ext cx="2070992" cy="1131927"/>
          </a:xfrm>
          <a:prstGeom prst="roundRect">
            <a:avLst>
              <a:gd name="adj" fmla="val 4495"/>
            </a:avLst>
          </a:prstGeom>
          <a:solidFill>
            <a:schemeClr val="accent1"/>
          </a:soli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r>
              <a:rPr lang="en-ID" sz="1000" kern="0" dirty="0">
                <a:solidFill>
                  <a:schemeClr val="tx2"/>
                </a:solidFill>
                <a:latin typeface="+mj-lt"/>
              </a:rPr>
              <a:t>Check in’s </a:t>
            </a:r>
          </a:p>
          <a:p>
            <a:endParaRPr lang="en-ID" sz="600" spc="300" dirty="0">
              <a:solidFill>
                <a:schemeClr val="accent1"/>
              </a:solidFill>
              <a:latin typeface="+mj-lt"/>
            </a:endParaRPr>
          </a:p>
          <a:p>
            <a:r>
              <a:rPr lang="en-ID" sz="1200" dirty="0">
                <a:solidFill>
                  <a:schemeClr val="tx1"/>
                </a:solidFill>
                <a:latin typeface="+mj-lt"/>
              </a:rPr>
              <a:t>Weekly with your manager.</a:t>
            </a:r>
            <a:br>
              <a:rPr lang="en-ID" sz="1200" dirty="0">
                <a:solidFill>
                  <a:schemeClr val="tx1"/>
                </a:solidFill>
                <a:latin typeface="+mj-lt"/>
              </a:rPr>
            </a:br>
            <a:r>
              <a:rPr lang="en-ID" sz="1200" dirty="0">
                <a:solidFill>
                  <a:schemeClr val="tx1"/>
                </a:solidFill>
                <a:latin typeface="+mj-lt"/>
              </a:rPr>
              <a:t>Daily with your professional buddy the first weeks </a:t>
            </a:r>
          </a:p>
        </p:txBody>
      </p:sp>
      <p:sp>
        <p:nvSpPr>
          <p:cNvPr id="23" name="Oval 16">
            <a:extLst>
              <a:ext uri="{FF2B5EF4-FFF2-40B4-BE49-F238E27FC236}">
                <a16:creationId xmlns:a16="http://schemas.microsoft.com/office/drawing/2014/main" id="{0069D6B3-06CF-EF8B-6D81-14617C49D9C0}"/>
              </a:ext>
            </a:extLst>
          </p:cNvPr>
          <p:cNvSpPr/>
          <p:nvPr/>
        </p:nvSpPr>
        <p:spPr>
          <a:xfrm>
            <a:off x="9199297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  <p:sp>
        <p:nvSpPr>
          <p:cNvPr id="24" name="Oval 16">
            <a:extLst>
              <a:ext uri="{FF2B5EF4-FFF2-40B4-BE49-F238E27FC236}">
                <a16:creationId xmlns:a16="http://schemas.microsoft.com/office/drawing/2014/main" id="{7AE0FD6F-3C31-8079-C323-1CC775F21FA2}"/>
              </a:ext>
            </a:extLst>
          </p:cNvPr>
          <p:cNvSpPr/>
          <p:nvPr/>
        </p:nvSpPr>
        <p:spPr>
          <a:xfrm>
            <a:off x="10208952" y="3827775"/>
            <a:ext cx="84666" cy="84666"/>
          </a:xfrm>
          <a:prstGeom prst="ellipse">
            <a:avLst/>
          </a:prstGeom>
          <a:solidFill>
            <a:schemeClr val="tx1"/>
          </a:solidFill>
          <a:ln w="22225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K"/>
          </a:p>
        </p:txBody>
      </p:sp>
    </p:spTree>
    <p:extLst>
      <p:ext uri="{BB962C8B-B14F-4D97-AF65-F5344CB8AC3E}">
        <p14:creationId xmlns:p14="http://schemas.microsoft.com/office/powerpoint/2010/main" val="1309013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AB5A77F-4A42-FB50-3BC1-F8DEFD1AF644}"/>
              </a:ext>
            </a:extLst>
          </p:cNvPr>
          <p:cNvSpPr txBox="1">
            <a:spLocks/>
          </p:cNvSpPr>
          <p:nvPr/>
        </p:nvSpPr>
        <p:spPr>
          <a:xfrm>
            <a:off x="838200" y="66214"/>
            <a:ext cx="10515600" cy="106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1" dirty="0">
                <a:cs typeface="Poppins Light" panose="00000400000000000000" pitchFamily="2" charset="0"/>
              </a:rPr>
              <a:t>Week 1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cs typeface="Poppins Light" panose="00000400000000000000" pitchFamily="2" charset="0"/>
              </a:rPr>
              <a:t>[Write dates here]</a:t>
            </a:r>
            <a:endParaRPr lang="da-DK" dirty="0">
              <a:cs typeface="Poppins Light" panose="00000400000000000000" pitchFamily="2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0F5AA1-5A2C-B98A-941B-DC99289B985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08749798"/>
              </p:ext>
            </p:extLst>
          </p:nvPr>
        </p:nvGraphicFramePr>
        <p:xfrm>
          <a:off x="135808" y="1350818"/>
          <a:ext cx="11907935" cy="471203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381587">
                  <a:extLst>
                    <a:ext uri="{9D8B030D-6E8A-4147-A177-3AD203B41FA5}">
                      <a16:colId xmlns:a16="http://schemas.microsoft.com/office/drawing/2014/main" val="666790878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060121475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636451993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760188282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956269429"/>
                    </a:ext>
                  </a:extLst>
                </a:gridCol>
              </a:tblGrid>
              <a:tr h="471203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cs typeface="Poppins Light" panose="00000400000000000000" pitchFamily="2" charset="0"/>
                        </a:rPr>
                        <a:t>Monday</a:t>
                      </a:r>
                      <a:endParaRPr lang="da-DK" b="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Tuesday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Wednesday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Thursday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Friday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547443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BD0680-5E93-A126-89A5-9D9AF7152780}"/>
              </a:ext>
            </a:extLst>
          </p:cNvPr>
          <p:cNvCxnSpPr/>
          <p:nvPr/>
        </p:nvCxnSpPr>
        <p:spPr>
          <a:xfrm>
            <a:off x="136845" y="1701079"/>
            <a:ext cx="11905862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079C89-C361-04C0-B200-6ED376B7F322}"/>
              </a:ext>
            </a:extLst>
          </p:cNvPr>
          <p:cNvSpPr txBox="1"/>
          <p:nvPr/>
        </p:nvSpPr>
        <p:spPr>
          <a:xfrm>
            <a:off x="142032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CE6992-BD93-609E-4B94-8FBBE6B85A44}"/>
              </a:ext>
            </a:extLst>
          </p:cNvPr>
          <p:cNvSpPr txBox="1"/>
          <p:nvPr/>
        </p:nvSpPr>
        <p:spPr>
          <a:xfrm>
            <a:off x="2525486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AFACA1-1DEF-41FC-C552-DA09C1895D70}"/>
              </a:ext>
            </a:extLst>
          </p:cNvPr>
          <p:cNvSpPr txBox="1"/>
          <p:nvPr/>
        </p:nvSpPr>
        <p:spPr>
          <a:xfrm>
            <a:off x="4908940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A92248-9253-E920-B498-0A0DB22A05AE}"/>
              </a:ext>
            </a:extLst>
          </p:cNvPr>
          <p:cNvSpPr txBox="1"/>
          <p:nvPr/>
        </p:nvSpPr>
        <p:spPr>
          <a:xfrm>
            <a:off x="9752566" y="1821276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945AC5A3-C73C-62B6-21A6-36744BAEC54E}"/>
              </a:ext>
            </a:extLst>
          </p:cNvPr>
          <p:cNvSpPr txBox="1"/>
          <p:nvPr/>
        </p:nvSpPr>
        <p:spPr>
          <a:xfrm>
            <a:off x="2525485" y="4781453"/>
            <a:ext cx="9523445" cy="261610"/>
          </a:xfrm>
          <a:prstGeom prst="rect">
            <a:avLst/>
          </a:prstGeom>
          <a:solidFill>
            <a:schemeClr val="tx2">
              <a:alpha val="6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Write fall back activities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E5AE28-C978-DA8B-C61F-86EC19438435}"/>
              </a:ext>
            </a:extLst>
          </p:cNvPr>
          <p:cNvSpPr txBox="1"/>
          <p:nvPr/>
        </p:nvSpPr>
        <p:spPr>
          <a:xfrm>
            <a:off x="7292394" y="1791138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D8862D1C-8EC8-447F-6DB6-3799A92438D5}"/>
              </a:ext>
            </a:extLst>
          </p:cNvPr>
          <p:cNvSpPr txBox="1"/>
          <p:nvPr/>
        </p:nvSpPr>
        <p:spPr>
          <a:xfrm>
            <a:off x="140995" y="5397929"/>
            <a:ext cx="11907935" cy="261610"/>
          </a:xfrm>
          <a:prstGeom prst="rect">
            <a:avLst/>
          </a:prstGeom>
          <a:solidFill>
            <a:schemeClr val="tx2">
              <a:alpha val="6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Daily check out with professional buddy</a:t>
            </a:r>
          </a:p>
        </p:txBody>
      </p:sp>
      <p:sp>
        <p:nvSpPr>
          <p:cNvPr id="14" name="TextBox 11">
            <a:extLst>
              <a:ext uri="{FF2B5EF4-FFF2-40B4-BE49-F238E27FC236}">
                <a16:creationId xmlns:a16="http://schemas.microsoft.com/office/drawing/2014/main" id="{A6079FDB-FF90-D188-8848-E00B5AD3BF2E}"/>
              </a:ext>
            </a:extLst>
          </p:cNvPr>
          <p:cNvSpPr txBox="1"/>
          <p:nvPr/>
        </p:nvSpPr>
        <p:spPr>
          <a:xfrm>
            <a:off x="4908940" y="4253522"/>
            <a:ext cx="7134803" cy="261610"/>
          </a:xfrm>
          <a:prstGeom prst="rect">
            <a:avLst/>
          </a:prstGeom>
          <a:solidFill>
            <a:schemeClr val="tx2">
              <a:alpha val="6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Write fall back activities here</a:t>
            </a:r>
          </a:p>
        </p:txBody>
      </p:sp>
    </p:spTree>
    <p:extLst>
      <p:ext uri="{BB962C8B-B14F-4D97-AF65-F5344CB8AC3E}">
        <p14:creationId xmlns:p14="http://schemas.microsoft.com/office/powerpoint/2010/main" val="18557925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3901A4A4-E92B-87FA-36D1-1895D23DD053}"/>
              </a:ext>
            </a:extLst>
          </p:cNvPr>
          <p:cNvSpPr txBox="1">
            <a:spLocks/>
          </p:cNvSpPr>
          <p:nvPr/>
        </p:nvSpPr>
        <p:spPr>
          <a:xfrm>
            <a:off x="938639" y="2481869"/>
            <a:ext cx="3176162" cy="1894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1" dirty="0">
                <a:solidFill>
                  <a:srgbClr val="002060"/>
                </a:solidFill>
              </a:rPr>
              <a:t>First </a:t>
            </a:r>
            <a:r>
              <a:rPr lang="da-DK" b="1" dirty="0" err="1">
                <a:solidFill>
                  <a:srgbClr val="002060"/>
                </a:solidFill>
              </a:rPr>
              <a:t>week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da-DK" b="1" dirty="0" err="1">
                <a:solidFill>
                  <a:srgbClr val="002060"/>
                </a:solidFill>
              </a:rPr>
              <a:t>goals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🎯</a:t>
            </a:r>
            <a:endParaRPr lang="da-DK" b="1" dirty="0">
              <a:solidFill>
                <a:srgbClr val="002060"/>
              </a:solidFill>
            </a:endParaRPr>
          </a:p>
        </p:txBody>
      </p:sp>
      <p:sp>
        <p:nvSpPr>
          <p:cNvPr id="12" name="Pladsholder til slidenummer 2">
            <a:extLst>
              <a:ext uri="{FF2B5EF4-FFF2-40B4-BE49-F238E27FC236}">
                <a16:creationId xmlns:a16="http://schemas.microsoft.com/office/drawing/2014/main" id="{84831862-F3B3-D35A-8470-CC23F10045D9}"/>
              </a:ext>
            </a:extLst>
          </p:cNvPr>
          <p:cNvSpPr txBox="1">
            <a:spLocks/>
          </p:cNvSpPr>
          <p:nvPr/>
        </p:nvSpPr>
        <p:spPr>
          <a:xfrm>
            <a:off x="10643825" y="6356350"/>
            <a:ext cx="107784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DK"/>
              <a:t>Page </a:t>
            </a:r>
            <a:fld id="{E00C3FE1-B391-FA45-A39B-4CE9A0B17208}" type="slidenum">
              <a:rPr lang="en-DK" smtClean="0"/>
              <a:pPr/>
              <a:t>6</a:t>
            </a:fld>
            <a:endParaRPr lang="en-DK" sz="900" dirty="0"/>
          </a:p>
        </p:txBody>
      </p:sp>
      <p:sp>
        <p:nvSpPr>
          <p:cNvPr id="13" name="Pladsholder til indhold 3">
            <a:extLst>
              <a:ext uri="{FF2B5EF4-FFF2-40B4-BE49-F238E27FC236}">
                <a16:creationId xmlns:a16="http://schemas.microsoft.com/office/drawing/2014/main" id="{2BA6EC7D-8F95-C2E2-65D0-1961E0934B6C}"/>
              </a:ext>
            </a:extLst>
          </p:cNvPr>
          <p:cNvSpPr txBox="1">
            <a:spLocks/>
          </p:cNvSpPr>
          <p:nvPr/>
        </p:nvSpPr>
        <p:spPr>
          <a:xfrm>
            <a:off x="5614922" y="980199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1.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Pladsholder til indhold 3">
            <a:extLst>
              <a:ext uri="{FF2B5EF4-FFF2-40B4-BE49-F238E27FC236}">
                <a16:creationId xmlns:a16="http://schemas.microsoft.com/office/drawing/2014/main" id="{0EA8A873-AC62-4B34-6DDB-7D89C274A03A}"/>
              </a:ext>
            </a:extLst>
          </p:cNvPr>
          <p:cNvSpPr txBox="1">
            <a:spLocks/>
          </p:cNvSpPr>
          <p:nvPr/>
        </p:nvSpPr>
        <p:spPr>
          <a:xfrm>
            <a:off x="5614922" y="2678165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2.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Pladsholder til indhold 3">
            <a:extLst>
              <a:ext uri="{FF2B5EF4-FFF2-40B4-BE49-F238E27FC236}">
                <a16:creationId xmlns:a16="http://schemas.microsoft.com/office/drawing/2014/main" id="{0FD2C0E2-AD8F-4395-7B6B-5100B03E8A77}"/>
              </a:ext>
            </a:extLst>
          </p:cNvPr>
          <p:cNvSpPr txBox="1">
            <a:spLocks/>
          </p:cNvSpPr>
          <p:nvPr/>
        </p:nvSpPr>
        <p:spPr>
          <a:xfrm>
            <a:off x="5614922" y="4376131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3.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7874405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AB5A77F-4A42-FB50-3BC1-F8DEFD1AF644}"/>
              </a:ext>
            </a:extLst>
          </p:cNvPr>
          <p:cNvSpPr txBox="1">
            <a:spLocks/>
          </p:cNvSpPr>
          <p:nvPr/>
        </p:nvSpPr>
        <p:spPr>
          <a:xfrm>
            <a:off x="838200" y="66214"/>
            <a:ext cx="10515600" cy="106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1" dirty="0">
                <a:cs typeface="Poppins Light" panose="00000400000000000000" pitchFamily="2" charset="0"/>
              </a:rPr>
              <a:t>Week 2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cs typeface="Poppins Light" panose="00000400000000000000" pitchFamily="2" charset="0"/>
              </a:rPr>
              <a:t>[Write dates here]</a:t>
            </a:r>
            <a:endParaRPr lang="da-DK" dirty="0">
              <a:cs typeface="Poppins Light" panose="00000400000000000000" pitchFamily="2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0F5AA1-5A2C-B98A-941B-DC99289B985C}"/>
              </a:ext>
            </a:extLst>
          </p:cNvPr>
          <p:cNvGraphicFramePr>
            <a:graphicFrameLocks noGrp="1"/>
          </p:cNvGraphicFramePr>
          <p:nvPr/>
        </p:nvGraphicFramePr>
        <p:xfrm>
          <a:off x="135808" y="1350818"/>
          <a:ext cx="11907935" cy="471203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381587">
                  <a:extLst>
                    <a:ext uri="{9D8B030D-6E8A-4147-A177-3AD203B41FA5}">
                      <a16:colId xmlns:a16="http://schemas.microsoft.com/office/drawing/2014/main" val="666790878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060121475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636451993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760188282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956269429"/>
                    </a:ext>
                  </a:extLst>
                </a:gridCol>
              </a:tblGrid>
              <a:tr h="471203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cs typeface="Poppins Light" panose="00000400000000000000" pitchFamily="2" charset="0"/>
                        </a:rPr>
                        <a:t>Monday</a:t>
                      </a:r>
                      <a:endParaRPr lang="da-DK" b="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Tuesday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Wednesday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Thursday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Friday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547443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BD0680-5E93-A126-89A5-9D9AF7152780}"/>
              </a:ext>
            </a:extLst>
          </p:cNvPr>
          <p:cNvCxnSpPr/>
          <p:nvPr/>
        </p:nvCxnSpPr>
        <p:spPr>
          <a:xfrm>
            <a:off x="136845" y="1701079"/>
            <a:ext cx="11905862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079C89-C361-04C0-B200-6ED376B7F322}"/>
              </a:ext>
            </a:extLst>
          </p:cNvPr>
          <p:cNvSpPr txBox="1"/>
          <p:nvPr/>
        </p:nvSpPr>
        <p:spPr>
          <a:xfrm>
            <a:off x="142032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CE6992-BD93-609E-4B94-8FBBE6B85A44}"/>
              </a:ext>
            </a:extLst>
          </p:cNvPr>
          <p:cNvSpPr txBox="1"/>
          <p:nvPr/>
        </p:nvSpPr>
        <p:spPr>
          <a:xfrm>
            <a:off x="2525486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AFACA1-1DEF-41FC-C552-DA09C1895D70}"/>
              </a:ext>
            </a:extLst>
          </p:cNvPr>
          <p:cNvSpPr txBox="1"/>
          <p:nvPr/>
        </p:nvSpPr>
        <p:spPr>
          <a:xfrm>
            <a:off x="4908940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A92248-9253-E920-B498-0A0DB22A05AE}"/>
              </a:ext>
            </a:extLst>
          </p:cNvPr>
          <p:cNvSpPr txBox="1"/>
          <p:nvPr/>
        </p:nvSpPr>
        <p:spPr>
          <a:xfrm>
            <a:off x="9752566" y="1821276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E5AE28-C978-DA8B-C61F-86EC19438435}"/>
              </a:ext>
            </a:extLst>
          </p:cNvPr>
          <p:cNvSpPr txBox="1"/>
          <p:nvPr/>
        </p:nvSpPr>
        <p:spPr>
          <a:xfrm>
            <a:off x="7292394" y="1791138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98EE01DC-893B-FBC9-0F7D-A467B1F0B637}"/>
              </a:ext>
            </a:extLst>
          </p:cNvPr>
          <p:cNvSpPr txBox="1"/>
          <p:nvPr/>
        </p:nvSpPr>
        <p:spPr>
          <a:xfrm>
            <a:off x="148253" y="4966444"/>
            <a:ext cx="11905862" cy="261610"/>
          </a:xfrm>
          <a:prstGeom prst="rect">
            <a:avLst/>
          </a:prstGeom>
          <a:solidFill>
            <a:schemeClr val="tx2">
              <a:alpha val="6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Write fall back activities here</a:t>
            </a:r>
          </a:p>
        </p:txBody>
      </p:sp>
      <p:sp>
        <p:nvSpPr>
          <p:cNvPr id="3" name="TextBox 11">
            <a:extLst>
              <a:ext uri="{FF2B5EF4-FFF2-40B4-BE49-F238E27FC236}">
                <a16:creationId xmlns:a16="http://schemas.microsoft.com/office/drawing/2014/main" id="{833FADB9-6F14-B874-92CB-83C3B2490B52}"/>
              </a:ext>
            </a:extLst>
          </p:cNvPr>
          <p:cNvSpPr txBox="1"/>
          <p:nvPr/>
        </p:nvSpPr>
        <p:spPr>
          <a:xfrm>
            <a:off x="140995" y="5397929"/>
            <a:ext cx="11907935" cy="261610"/>
          </a:xfrm>
          <a:prstGeom prst="rect">
            <a:avLst/>
          </a:prstGeom>
          <a:solidFill>
            <a:schemeClr val="tx2">
              <a:alpha val="6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Daily check out with professional buddy</a:t>
            </a:r>
          </a:p>
        </p:txBody>
      </p:sp>
      <p:sp>
        <p:nvSpPr>
          <p:cNvPr id="15" name="TextBox 12">
            <a:extLst>
              <a:ext uri="{FF2B5EF4-FFF2-40B4-BE49-F238E27FC236}">
                <a16:creationId xmlns:a16="http://schemas.microsoft.com/office/drawing/2014/main" id="{2248ACA0-CB6E-CDCB-736B-0A4EB2BCAD2F}"/>
              </a:ext>
            </a:extLst>
          </p:cNvPr>
          <p:cNvSpPr txBox="1"/>
          <p:nvPr/>
        </p:nvSpPr>
        <p:spPr>
          <a:xfrm>
            <a:off x="131244" y="4531999"/>
            <a:ext cx="11905862" cy="261610"/>
          </a:xfrm>
          <a:prstGeom prst="rect">
            <a:avLst/>
          </a:prstGeom>
          <a:solidFill>
            <a:schemeClr val="tx2">
              <a:alpha val="68000"/>
            </a:schemeClr>
          </a:solidFill>
          <a:ln>
            <a:noFill/>
          </a:ln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Solve treasure hunt</a:t>
            </a:r>
          </a:p>
        </p:txBody>
      </p:sp>
    </p:spTree>
    <p:extLst>
      <p:ext uri="{BB962C8B-B14F-4D97-AF65-F5344CB8AC3E}">
        <p14:creationId xmlns:p14="http://schemas.microsoft.com/office/powerpoint/2010/main" val="37516620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el 1">
            <a:extLst>
              <a:ext uri="{FF2B5EF4-FFF2-40B4-BE49-F238E27FC236}">
                <a16:creationId xmlns:a16="http://schemas.microsoft.com/office/drawing/2014/main" id="{3901A4A4-E92B-87FA-36D1-1895D23DD053}"/>
              </a:ext>
            </a:extLst>
          </p:cNvPr>
          <p:cNvSpPr txBox="1">
            <a:spLocks/>
          </p:cNvSpPr>
          <p:nvPr/>
        </p:nvSpPr>
        <p:spPr>
          <a:xfrm>
            <a:off x="938638" y="2481869"/>
            <a:ext cx="3919112" cy="18942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da-DK" b="1" dirty="0">
                <a:solidFill>
                  <a:srgbClr val="002060"/>
                </a:solidFill>
              </a:rPr>
              <a:t>Second </a:t>
            </a:r>
            <a:r>
              <a:rPr lang="da-DK" b="1" dirty="0" err="1">
                <a:solidFill>
                  <a:srgbClr val="002060"/>
                </a:solidFill>
              </a:rPr>
              <a:t>week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da-DK" b="1" dirty="0" err="1">
                <a:solidFill>
                  <a:srgbClr val="002060"/>
                </a:solidFill>
              </a:rPr>
              <a:t>goals</a:t>
            </a:r>
            <a:r>
              <a:rPr lang="da-DK" b="1" dirty="0">
                <a:solidFill>
                  <a:srgbClr val="002060"/>
                </a:solidFill>
              </a:rPr>
              <a:t> </a:t>
            </a:r>
            <a:r>
              <a:rPr lang="en-US" b="0" i="0" dirty="0">
                <a:solidFill>
                  <a:srgbClr val="333333"/>
                </a:solidFill>
                <a:effectLst/>
                <a:latin typeface="Segoe UI Emoji" panose="020B0502040204020203" pitchFamily="34" charset="0"/>
              </a:rPr>
              <a:t>🎯</a:t>
            </a:r>
            <a:endParaRPr lang="da-DK" b="1" dirty="0">
              <a:solidFill>
                <a:srgbClr val="002060"/>
              </a:solidFill>
            </a:endParaRPr>
          </a:p>
        </p:txBody>
      </p:sp>
      <p:sp>
        <p:nvSpPr>
          <p:cNvPr id="12" name="Pladsholder til slidenummer 2">
            <a:extLst>
              <a:ext uri="{FF2B5EF4-FFF2-40B4-BE49-F238E27FC236}">
                <a16:creationId xmlns:a16="http://schemas.microsoft.com/office/drawing/2014/main" id="{84831862-F3B3-D35A-8470-CC23F10045D9}"/>
              </a:ext>
            </a:extLst>
          </p:cNvPr>
          <p:cNvSpPr txBox="1">
            <a:spLocks/>
          </p:cNvSpPr>
          <p:nvPr/>
        </p:nvSpPr>
        <p:spPr>
          <a:xfrm>
            <a:off x="10643825" y="6356350"/>
            <a:ext cx="1077843" cy="365125"/>
          </a:xfrm>
          <a:prstGeom prst="rect">
            <a:avLst/>
          </a:prstGeom>
        </p:spPr>
        <p:txBody>
          <a:bodyPr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DK"/>
              <a:t>Page </a:t>
            </a:r>
            <a:fld id="{E00C3FE1-B391-FA45-A39B-4CE9A0B17208}" type="slidenum">
              <a:rPr lang="en-DK" smtClean="0"/>
              <a:pPr/>
              <a:t>8</a:t>
            </a:fld>
            <a:endParaRPr lang="en-DK" sz="900" dirty="0"/>
          </a:p>
        </p:txBody>
      </p:sp>
      <p:sp>
        <p:nvSpPr>
          <p:cNvPr id="13" name="Pladsholder til indhold 3">
            <a:extLst>
              <a:ext uri="{FF2B5EF4-FFF2-40B4-BE49-F238E27FC236}">
                <a16:creationId xmlns:a16="http://schemas.microsoft.com/office/drawing/2014/main" id="{2BA6EC7D-8F95-C2E2-65D0-1961E0934B6C}"/>
              </a:ext>
            </a:extLst>
          </p:cNvPr>
          <p:cNvSpPr txBox="1">
            <a:spLocks/>
          </p:cNvSpPr>
          <p:nvPr/>
        </p:nvSpPr>
        <p:spPr>
          <a:xfrm>
            <a:off x="5614922" y="980199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1.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6" name="Pladsholder til indhold 3">
            <a:extLst>
              <a:ext uri="{FF2B5EF4-FFF2-40B4-BE49-F238E27FC236}">
                <a16:creationId xmlns:a16="http://schemas.microsoft.com/office/drawing/2014/main" id="{0EA8A873-AC62-4B34-6DDB-7D89C274A03A}"/>
              </a:ext>
            </a:extLst>
          </p:cNvPr>
          <p:cNvSpPr txBox="1">
            <a:spLocks/>
          </p:cNvSpPr>
          <p:nvPr/>
        </p:nvSpPr>
        <p:spPr>
          <a:xfrm>
            <a:off x="5614922" y="2678165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2.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7" name="Pladsholder til indhold 3">
            <a:extLst>
              <a:ext uri="{FF2B5EF4-FFF2-40B4-BE49-F238E27FC236}">
                <a16:creationId xmlns:a16="http://schemas.microsoft.com/office/drawing/2014/main" id="{0FD2C0E2-AD8F-4395-7B6B-5100B03E8A77}"/>
              </a:ext>
            </a:extLst>
          </p:cNvPr>
          <p:cNvSpPr txBox="1">
            <a:spLocks/>
          </p:cNvSpPr>
          <p:nvPr/>
        </p:nvSpPr>
        <p:spPr>
          <a:xfrm>
            <a:off x="5614922" y="4376131"/>
            <a:ext cx="4644860" cy="1501670"/>
          </a:xfrm>
          <a:prstGeom prst="roundRect">
            <a:avLst>
              <a:gd name="adj" fmla="val 6996"/>
            </a:avLst>
          </a:prstGeom>
          <a:solidFill>
            <a:schemeClr val="accent1"/>
          </a:solidFill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ctr" defTabSz="914400" rtl="0" eaLnBrk="1" latinLnBrk="0" hangingPunct="1">
              <a:defRPr sz="1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da-DK" sz="1600" dirty="0">
                <a:solidFill>
                  <a:schemeClr val="tx1"/>
                </a:solidFill>
                <a:latin typeface="+mj-lt"/>
              </a:rPr>
              <a:t>3. Write the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goal</a:t>
            </a:r>
            <a:r>
              <a:rPr lang="da-DK" sz="1600" dirty="0">
                <a:solidFill>
                  <a:schemeClr val="tx1"/>
                </a:solidFill>
                <a:latin typeface="+mj-lt"/>
              </a:rPr>
              <a:t> </a:t>
            </a:r>
            <a:r>
              <a:rPr lang="da-DK" sz="1600" dirty="0" err="1">
                <a:solidFill>
                  <a:schemeClr val="tx1"/>
                </a:solidFill>
                <a:latin typeface="+mj-lt"/>
              </a:rPr>
              <a:t>here</a:t>
            </a:r>
            <a:endParaRPr lang="da-DK" sz="1600" dirty="0">
              <a:solidFill>
                <a:schemeClr val="tx1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8458986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2">
            <a:extLst>
              <a:ext uri="{FF2B5EF4-FFF2-40B4-BE49-F238E27FC236}">
                <a16:creationId xmlns:a16="http://schemas.microsoft.com/office/drawing/2014/main" id="{EAB5A77F-4A42-FB50-3BC1-F8DEFD1AF644}"/>
              </a:ext>
            </a:extLst>
          </p:cNvPr>
          <p:cNvSpPr txBox="1">
            <a:spLocks/>
          </p:cNvSpPr>
          <p:nvPr/>
        </p:nvSpPr>
        <p:spPr>
          <a:xfrm>
            <a:off x="838200" y="66214"/>
            <a:ext cx="10515600" cy="106010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>
              <a:lnSpc>
                <a:spcPct val="150000"/>
              </a:lnSpc>
            </a:pPr>
            <a:r>
              <a:rPr lang="en-US" sz="2800" b="1" dirty="0">
                <a:cs typeface="Poppins Light" panose="00000400000000000000" pitchFamily="2" charset="0"/>
              </a:rPr>
              <a:t>Week 3</a:t>
            </a:r>
          </a:p>
          <a:p>
            <a:pPr>
              <a:lnSpc>
                <a:spcPct val="150000"/>
              </a:lnSpc>
            </a:pPr>
            <a:r>
              <a:rPr lang="en-US" sz="1400" dirty="0">
                <a:cs typeface="Poppins Light" panose="00000400000000000000" pitchFamily="2" charset="0"/>
              </a:rPr>
              <a:t>[Write dates here]</a:t>
            </a:r>
            <a:endParaRPr lang="da-DK" dirty="0">
              <a:cs typeface="Poppins Light" panose="00000400000000000000" pitchFamily="2" charset="0"/>
            </a:endParaRPr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7E0F5AA1-5A2C-B98A-941B-DC99289B985C}"/>
              </a:ext>
            </a:extLst>
          </p:cNvPr>
          <p:cNvGraphicFramePr>
            <a:graphicFrameLocks noGrp="1"/>
          </p:cNvGraphicFramePr>
          <p:nvPr/>
        </p:nvGraphicFramePr>
        <p:xfrm>
          <a:off x="135808" y="1350818"/>
          <a:ext cx="11907935" cy="4712030"/>
        </p:xfrm>
        <a:graphic>
          <a:graphicData uri="http://schemas.openxmlformats.org/drawingml/2006/table">
            <a:tbl>
              <a:tblPr bandRow="1">
                <a:tableStyleId>{5940675A-B579-460E-94D1-54222C63F5DA}</a:tableStyleId>
              </a:tblPr>
              <a:tblGrid>
                <a:gridCol w="2381587">
                  <a:extLst>
                    <a:ext uri="{9D8B030D-6E8A-4147-A177-3AD203B41FA5}">
                      <a16:colId xmlns:a16="http://schemas.microsoft.com/office/drawing/2014/main" val="666790878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060121475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636451993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1760188282"/>
                    </a:ext>
                  </a:extLst>
                </a:gridCol>
                <a:gridCol w="2381587">
                  <a:extLst>
                    <a:ext uri="{9D8B030D-6E8A-4147-A177-3AD203B41FA5}">
                      <a16:colId xmlns:a16="http://schemas.microsoft.com/office/drawing/2014/main" val="956269429"/>
                    </a:ext>
                  </a:extLst>
                </a:gridCol>
              </a:tblGrid>
              <a:tr h="4712030">
                <a:tc>
                  <a:txBody>
                    <a:bodyPr/>
                    <a:lstStyle/>
                    <a:p>
                      <a:pPr algn="ctr"/>
                      <a:r>
                        <a:rPr lang="en-US" b="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cs typeface="Poppins Light" panose="00000400000000000000" pitchFamily="2" charset="0"/>
                        </a:rPr>
                        <a:t>Monday</a:t>
                      </a:r>
                      <a:endParaRPr lang="da-DK" b="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Tuesday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Wednesday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algn="ctr" defTabSz="823185" rtl="0" eaLnBrk="1" latinLnBrk="0" hangingPunct="1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Thursday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800" b="0" kern="1200" dirty="0">
                          <a:ln>
                            <a:noFill/>
                          </a:ln>
                          <a:solidFill>
                            <a:srgbClr val="002060"/>
                          </a:solidFill>
                          <a:latin typeface="+mn-lt"/>
                          <a:ea typeface="+mn-ea"/>
                          <a:cs typeface="Poppins Light" panose="00000400000000000000" pitchFamily="2" charset="0"/>
                        </a:rPr>
                        <a:t>Friday</a:t>
                      </a:r>
                      <a:endParaRPr lang="da-DK" sz="1800" b="0" kern="1200" dirty="0">
                        <a:ln>
                          <a:noFill/>
                        </a:ln>
                        <a:solidFill>
                          <a:srgbClr val="002060"/>
                        </a:solidFill>
                        <a:latin typeface="+mn-lt"/>
                        <a:ea typeface="+mn-ea"/>
                        <a:cs typeface="Poppins Light" panose="00000400000000000000" pitchFamily="2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05547443"/>
                  </a:ext>
                </a:extLst>
              </a:tr>
            </a:tbl>
          </a:graphicData>
        </a:graphic>
      </p:graphicFrame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34BD0680-5E93-A126-89A5-9D9AF7152780}"/>
              </a:ext>
            </a:extLst>
          </p:cNvPr>
          <p:cNvCxnSpPr/>
          <p:nvPr/>
        </p:nvCxnSpPr>
        <p:spPr>
          <a:xfrm>
            <a:off x="136845" y="1701079"/>
            <a:ext cx="11905862" cy="0"/>
          </a:xfrm>
          <a:prstGeom prst="line">
            <a:avLst/>
          </a:prstGeom>
          <a:ln w="9525">
            <a:solidFill>
              <a:schemeClr val="bg2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TextBox 6">
            <a:extLst>
              <a:ext uri="{FF2B5EF4-FFF2-40B4-BE49-F238E27FC236}">
                <a16:creationId xmlns:a16="http://schemas.microsoft.com/office/drawing/2014/main" id="{7D079C89-C361-04C0-B200-6ED376B7F322}"/>
              </a:ext>
            </a:extLst>
          </p:cNvPr>
          <p:cNvSpPr txBox="1"/>
          <p:nvPr/>
        </p:nvSpPr>
        <p:spPr>
          <a:xfrm>
            <a:off x="142032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49CE6992-BD93-609E-4B94-8FBBE6B85A44}"/>
              </a:ext>
            </a:extLst>
          </p:cNvPr>
          <p:cNvSpPr txBox="1"/>
          <p:nvPr/>
        </p:nvSpPr>
        <p:spPr>
          <a:xfrm>
            <a:off x="2525486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FAFACA1-1DEF-41FC-C552-DA09C1895D70}"/>
              </a:ext>
            </a:extLst>
          </p:cNvPr>
          <p:cNvSpPr txBox="1"/>
          <p:nvPr/>
        </p:nvSpPr>
        <p:spPr>
          <a:xfrm>
            <a:off x="4908940" y="1821277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EA92248-9253-E920-B498-0A0DB22A05AE}"/>
              </a:ext>
            </a:extLst>
          </p:cNvPr>
          <p:cNvSpPr txBox="1"/>
          <p:nvPr/>
        </p:nvSpPr>
        <p:spPr>
          <a:xfrm>
            <a:off x="9752566" y="1821276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B5E5AE28-C978-DA8B-C61F-86EC19438435}"/>
              </a:ext>
            </a:extLst>
          </p:cNvPr>
          <p:cNvSpPr txBox="1"/>
          <p:nvPr/>
        </p:nvSpPr>
        <p:spPr>
          <a:xfrm>
            <a:off x="7292394" y="1791138"/>
            <a:ext cx="2383454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latin typeface="+mj-lt"/>
                <a:cs typeface="Poppins Light" panose="00000400000000000000" pitchFamily="2" charset="0"/>
              </a:rPr>
              <a:t>Write activities here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8C56647D-C90E-520D-EEDB-F19F3F0DD820}"/>
              </a:ext>
            </a:extLst>
          </p:cNvPr>
          <p:cNvSpPr txBox="1"/>
          <p:nvPr/>
        </p:nvSpPr>
        <p:spPr>
          <a:xfrm>
            <a:off x="148253" y="4966444"/>
            <a:ext cx="11905862" cy="261610"/>
          </a:xfrm>
          <a:prstGeom prst="rect">
            <a:avLst/>
          </a:prstGeom>
          <a:solidFill>
            <a:schemeClr val="tx2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Write fall back activities here</a:t>
            </a:r>
          </a:p>
        </p:txBody>
      </p:sp>
      <p:sp>
        <p:nvSpPr>
          <p:cNvPr id="13" name="TextBox 11">
            <a:extLst>
              <a:ext uri="{FF2B5EF4-FFF2-40B4-BE49-F238E27FC236}">
                <a16:creationId xmlns:a16="http://schemas.microsoft.com/office/drawing/2014/main" id="{3D07BE40-841B-744B-0AB5-F21C4ECCFBA1}"/>
              </a:ext>
            </a:extLst>
          </p:cNvPr>
          <p:cNvSpPr txBox="1"/>
          <p:nvPr/>
        </p:nvSpPr>
        <p:spPr>
          <a:xfrm>
            <a:off x="140995" y="5397929"/>
            <a:ext cx="11907935" cy="261610"/>
          </a:xfrm>
          <a:prstGeom prst="rect">
            <a:avLst/>
          </a:prstGeom>
          <a:solidFill>
            <a:schemeClr val="tx2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Daily check out with professional buddy</a:t>
            </a:r>
          </a:p>
        </p:txBody>
      </p:sp>
      <p:sp>
        <p:nvSpPr>
          <p:cNvPr id="14" name="TextBox 12">
            <a:extLst>
              <a:ext uri="{FF2B5EF4-FFF2-40B4-BE49-F238E27FC236}">
                <a16:creationId xmlns:a16="http://schemas.microsoft.com/office/drawing/2014/main" id="{8DC44A9E-2F54-C671-E69C-5E0A4C99D30A}"/>
              </a:ext>
            </a:extLst>
          </p:cNvPr>
          <p:cNvSpPr txBox="1"/>
          <p:nvPr/>
        </p:nvSpPr>
        <p:spPr>
          <a:xfrm>
            <a:off x="131244" y="4516544"/>
            <a:ext cx="11905862" cy="261610"/>
          </a:xfrm>
          <a:prstGeom prst="rect">
            <a:avLst/>
          </a:prstGeom>
          <a:solidFill>
            <a:schemeClr val="tx2">
              <a:alpha val="68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spcBef>
                <a:spcPts val="1200"/>
              </a:spcBef>
              <a:buFontTx/>
              <a:buChar char="-"/>
            </a:pPr>
            <a:r>
              <a:rPr lang="en-US" sz="1100" dirty="0">
                <a:cs typeface="Poppins Light" panose="00000400000000000000" pitchFamily="2" charset="0"/>
              </a:rPr>
              <a:t>Write fall back activities here</a:t>
            </a:r>
          </a:p>
        </p:txBody>
      </p:sp>
    </p:spTree>
    <p:extLst>
      <p:ext uri="{BB962C8B-B14F-4D97-AF65-F5344CB8AC3E}">
        <p14:creationId xmlns:p14="http://schemas.microsoft.com/office/powerpoint/2010/main" val="42733014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18">
      <a:dk1>
        <a:srgbClr val="03024E"/>
      </a:dk1>
      <a:lt1>
        <a:sysClr val="window" lastClr="FFFFFF"/>
      </a:lt1>
      <a:dk2>
        <a:srgbClr val="73A6FF"/>
      </a:dk2>
      <a:lt2>
        <a:srgbClr val="797C91"/>
      </a:lt2>
      <a:accent1>
        <a:srgbClr val="DCE9F9"/>
      </a:accent1>
      <a:accent2>
        <a:srgbClr val="EEF4FC"/>
      </a:accent2>
      <a:accent3>
        <a:srgbClr val="FCF4E4"/>
      </a:accent3>
      <a:accent4>
        <a:srgbClr val="FAE4C0"/>
      </a:accent4>
      <a:accent5>
        <a:srgbClr val="FFFFFF"/>
      </a:accent5>
      <a:accent6>
        <a:srgbClr val="FFFFFF"/>
      </a:accent6>
      <a:hlink>
        <a:srgbClr val="73A6FF"/>
      </a:hlink>
      <a:folHlink>
        <a:srgbClr val="797C91"/>
      </a:folHlink>
    </a:clrScheme>
    <a:fontScheme name="Custom 10">
      <a:majorFont>
        <a:latin typeface="Arial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221</TotalTime>
  <Words>444</Words>
  <Application>Microsoft Office PowerPoint</Application>
  <PresentationFormat>Widescreen</PresentationFormat>
  <Paragraphs>114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8" baseType="lpstr">
      <vt:lpstr>Arial</vt:lpstr>
      <vt:lpstr>Calibri</vt:lpstr>
      <vt:lpstr>Proxima Nova Rg</vt:lpstr>
      <vt:lpstr>Segoe UI Emoji</vt:lpstr>
      <vt:lpstr>Wingdings</vt:lpstr>
      <vt:lpstr>Office Theme</vt:lpstr>
      <vt:lpstr>Your Onboarding Journey</vt:lpstr>
      <vt:lpstr>Content</vt:lpstr>
      <vt:lpstr>Your overview</vt:lpstr>
      <vt:lpstr>The [Company Name] onboarding journey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Your Onboarding Journey</dc:title>
  <dc:creator>Justina Gestautaite</dc:creator>
  <cp:lastModifiedBy>Justina Gestautaite</cp:lastModifiedBy>
  <cp:revision>2</cp:revision>
  <dcterms:created xsi:type="dcterms:W3CDTF">2023-01-30T10:41:36Z</dcterms:created>
  <dcterms:modified xsi:type="dcterms:W3CDTF">2023-01-30T14:23:28Z</dcterms:modified>
</cp:coreProperties>
</file>